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56" r:id="rId5"/>
    <p:sldId id="273" r:id="rId6"/>
    <p:sldId id="274" r:id="rId7"/>
    <p:sldId id="275" r:id="rId8"/>
    <p:sldId id="282" r:id="rId9"/>
    <p:sldId id="276" r:id="rId10"/>
    <p:sldId id="277" r:id="rId11"/>
    <p:sldId id="278" r:id="rId12"/>
    <p:sldId id="279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D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26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511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41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862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004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3765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5858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913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628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348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335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854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845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122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214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1451D0-5044-49F7-99D2-7664118C91B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211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Content Placeholder 3"/>
          <p:cNvPicPr>
            <a:picLocks noChangeAspect="1"/>
          </p:cNvPicPr>
          <p:nvPr userDrawn="1"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88" y="2166870"/>
            <a:ext cx="2923659" cy="3781376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2F4BA574-0190-46D4-8401-6ED487478280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 rtl="1"/>
              <a:t>26/05/1444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1"/>
            <a:fld id="{411451D0-5044-49F7-99D2-7664118C91B1}" type="slidenum">
              <a:rPr lang="fa-IR" smtClean="0"/>
              <a:pPr rtl="1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393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B Titr" panose="00000700000000000000" pitchFamily="2" charset="-78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0" indent="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Mitra" panose="00000400000000000000" pitchFamily="2" charset="-78"/>
        </a:defRPr>
      </a:lvl1pPr>
      <a:lvl2pPr marL="457200" indent="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Mitra" panose="00000400000000000000" pitchFamily="2" charset="-78"/>
        </a:defRPr>
      </a:lvl2pPr>
      <a:lvl3pPr marL="914400" indent="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Mitra" panose="00000400000000000000" pitchFamily="2" charset="-78"/>
        </a:defRPr>
      </a:lvl3pPr>
      <a:lvl4pPr marL="1371600" indent="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Mitra" panose="00000400000000000000" pitchFamily="2" charset="-78"/>
        </a:defRPr>
      </a:lvl4pPr>
      <a:lvl5pPr marL="1828800" indent="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Mitra" panose="00000400000000000000" pitchFamily="2" charset="-78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196" y="881913"/>
            <a:ext cx="9144000" cy="1838551"/>
          </a:xfrm>
        </p:spPr>
        <p:txBody>
          <a:bodyPr>
            <a:normAutofit/>
          </a:bodyPr>
          <a:lstStyle/>
          <a:p>
            <a:r>
              <a:rPr lang="fa-IR" sz="3600" dirty="0">
                <a:cs typeface="B Titr" panose="00000700000000000000" pitchFamily="2" charset="-78"/>
              </a:rPr>
              <a:t>آشنایی با لیست داروهای مورد استفاده برای خدمات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53196" y="2776127"/>
            <a:ext cx="9144000" cy="16557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2800" dirty="0">
                <a:cs typeface="B Mitra" panose="00000400000000000000" pitchFamily="2" charset="-78"/>
              </a:rPr>
              <a:t>گروه هدف: کلیه اعضاء سلامت</a:t>
            </a:r>
          </a:p>
          <a:p>
            <a:pPr algn="ctr">
              <a:lnSpc>
                <a:spcPct val="150000"/>
              </a:lnSpc>
            </a:pPr>
            <a:r>
              <a:rPr lang="fa-IR" sz="2800" dirty="0">
                <a:cs typeface="B Mitra" panose="00000400000000000000" pitchFamily="2" charset="-78"/>
              </a:rPr>
              <a:t>ساعت آموزش: 30دقیقه</a:t>
            </a:r>
          </a:p>
          <a:p>
            <a:pPr algn="ctr">
              <a:lnSpc>
                <a:spcPct val="150000"/>
              </a:lnSpc>
            </a:pPr>
            <a:r>
              <a:rPr lang="fa-IR" sz="2800" dirty="0">
                <a:cs typeface="B Mitra" panose="00000400000000000000" pitchFamily="2" charset="-78"/>
              </a:rPr>
              <a:t>واحد تهیه کننده: امور دارویی معاونت بهداشتی</a:t>
            </a:r>
          </a:p>
          <a:p>
            <a:pPr algn="ctr">
              <a:lnSpc>
                <a:spcPct val="150000"/>
              </a:lnSpc>
            </a:pPr>
            <a:r>
              <a:rPr lang="fa-IR" sz="2800" dirty="0">
                <a:cs typeface="B Mitra" panose="00000400000000000000" pitchFamily="2" charset="-78"/>
              </a:rPr>
              <a:t>تاریخ تهیه: خرداد 97</a:t>
            </a:r>
            <a:endParaRPr lang="en-US" sz="2800" dirty="0">
              <a:cs typeface="B Mitra" panose="00000400000000000000" pitchFamily="2" charset="-78"/>
            </a:endParaRPr>
          </a:p>
        </p:txBody>
      </p:sp>
      <p:pic>
        <p:nvPicPr>
          <p:cNvPr id="12" name="Picture 11" descr="\\172.17.10.51\type\Omoor Edari\Logo\معاونت بهداشت  شیرا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66" y="294504"/>
            <a:ext cx="1394143" cy="1579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014" y="20369"/>
            <a:ext cx="2170364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داروهای بیماران اعصاب و روان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بیماران پرونده دار اعصاب و روان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62 قلم از لیست داروهای اعصاب و روان (موجود درلیست 436 قلم داروی پزشک خانواده روستایی)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فرانشیز 100/0 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داروهای اعصاب و روان از سایر داروهای بیمار تفکیک گردد.(نسخ جداگانه)</a:t>
            </a:r>
          </a:p>
          <a:p>
            <a:pPr marL="45720" indent="0" algn="r" rtl="1">
              <a:lnSpc>
                <a:spcPct val="150000"/>
              </a:lnSpc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54" y="246624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8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منابع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7557"/>
            <a:ext cx="10515600" cy="4059405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دستورالعمل هجدهم پزشک خانواده روستایی</a:t>
            </a:r>
          </a:p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بسته آموزشی پزشکان خانواده روستایی در بدو ورود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96" y="111687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5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05" y="775490"/>
            <a:ext cx="10515600" cy="5449599"/>
          </a:xfrm>
          <a:effectLst>
            <a:softEdge rad="0"/>
          </a:effectLst>
        </p:spPr>
        <p:txBody>
          <a:bodyPr>
            <a:normAutofit fontScale="92500" lnSpcReduction="10000"/>
          </a:bodyPr>
          <a:lstStyle/>
          <a:p>
            <a:pPr marL="45720" indent="0" algn="r" rtl="1">
              <a:buNone/>
            </a:pPr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امور دارویی معاونت بهداشتی</a:t>
            </a:r>
            <a:endParaRPr lang="en-US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marL="45720" indent="0" algn="r" rtl="1">
              <a:buNone/>
            </a:pPr>
            <a:endParaRPr lang="en-US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marL="45720" indent="0" algn="r" rtl="1">
              <a:buNone/>
            </a:pPr>
            <a:r>
              <a:rPr lang="ar-SA" b="1" dirty="0">
                <a:solidFill>
                  <a:srgbClr val="0070C0"/>
                </a:solidFill>
                <a:cs typeface="B Mitra" panose="00000400000000000000" pitchFamily="2" charset="-78"/>
              </a:rPr>
              <a:t>بر آورد</a:t>
            </a:r>
            <a:r>
              <a:rPr lang="fa-IR" b="1" dirty="0">
                <a:solidFill>
                  <a:srgbClr val="0070C0"/>
                </a:solidFill>
                <a:cs typeface="B Mitra" panose="00000400000000000000" pitchFamily="2" charset="-78"/>
              </a:rPr>
              <a:t> </a:t>
            </a:r>
            <a:r>
              <a:rPr lang="ar-SA" b="1" dirty="0">
                <a:solidFill>
                  <a:srgbClr val="0070C0"/>
                </a:solidFill>
                <a:cs typeface="B Mitra" panose="00000400000000000000" pitchFamily="2" charset="-78"/>
              </a:rPr>
              <a:t>،</a:t>
            </a:r>
            <a:r>
              <a:rPr lang="fa-IR" b="1" dirty="0">
                <a:solidFill>
                  <a:srgbClr val="0070C0"/>
                </a:solidFill>
                <a:cs typeface="B Mitra" panose="00000400000000000000" pitchFamily="2" charset="-78"/>
              </a:rPr>
              <a:t> </a:t>
            </a:r>
            <a:r>
              <a:rPr lang="ar-SA" b="1" dirty="0">
                <a:solidFill>
                  <a:srgbClr val="0070C0"/>
                </a:solidFill>
                <a:cs typeface="B Mitra" panose="00000400000000000000" pitchFamily="2" charset="-78"/>
              </a:rPr>
              <a:t>تامین و</a:t>
            </a:r>
            <a:r>
              <a:rPr lang="fa-IR" b="1" dirty="0">
                <a:solidFill>
                  <a:srgbClr val="0070C0"/>
                </a:solidFill>
                <a:cs typeface="B Mitra" panose="00000400000000000000" pitchFamily="2" charset="-78"/>
              </a:rPr>
              <a:t> </a:t>
            </a:r>
            <a:r>
              <a:rPr lang="ar-SA" b="1" dirty="0">
                <a:solidFill>
                  <a:srgbClr val="0070C0"/>
                </a:solidFill>
                <a:cs typeface="B Mitra" panose="00000400000000000000" pitchFamily="2" charset="-78"/>
              </a:rPr>
              <a:t>توزیع داروهای</a:t>
            </a:r>
            <a:r>
              <a:rPr lang="fa-IR" b="1" dirty="0">
                <a:solidFill>
                  <a:srgbClr val="0070C0"/>
                </a:solidFill>
                <a:cs typeface="B Mitra" panose="00000400000000000000" pitchFamily="2" charset="-78"/>
              </a:rPr>
              <a:t> پزشک خانواده روستایی</a:t>
            </a:r>
          </a:p>
          <a:p>
            <a:pPr marL="45720" indent="0" algn="r" rtl="1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داروهای پزشک خانواده روستایی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داروهای اورژانس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داروهای خانه بهداشت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مکمل های مورد نیاز گروه هدف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داروهای پروتکلی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داروهای پیشگیری از بارداری پرخطر و ناخواسته</a:t>
            </a:r>
          </a:p>
          <a:p>
            <a:pPr algn="r" rtl="1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2060"/>
                </a:solidFill>
                <a:cs typeface="B Mitra" panose="00000400000000000000" pitchFamily="2" charset="-78"/>
              </a:rPr>
              <a:t>شیرخشک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 descr="\\172.17.10.51\type\Omoor Edari\Logo\معاونت بهداشت  شیرا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20" y="249381"/>
            <a:ext cx="1394143" cy="15794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77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لیست داروهای پزشک خانواده روستایی (436 قلم)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4937" cy="4351338"/>
          </a:xfrm>
        </p:spPr>
        <p:txBody>
          <a:bodyPr/>
          <a:lstStyle/>
          <a:p>
            <a:pPr marL="4572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  <a:t>1. تامین توسط داروخانه خصوصی (عقد قرارداد)</a:t>
            </a:r>
          </a:p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داروخانه اصلی </a:t>
            </a:r>
          </a:p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شعبه داخل مرکز (در صورت فاصله بیش از 500 متر داروخانه خصوصی)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sz="20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rgbClr val="0070C0"/>
                </a:solidFill>
                <a:cs typeface="B Titr" panose="00000700000000000000" pitchFamily="2" charset="-78"/>
              </a:rPr>
              <a:t>2 . تامین توسط داروخانه دولتی داخل مرکز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95" y="0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9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شرایط نسخ پزشک خانواده روستایی: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نسخ مهمور به مهر پزشک خانواده روستایی باشد.</a:t>
            </a: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مهمور به مهر دندانپزشک خانواده + مهر مرکز بهداشتی درمانی</a:t>
            </a: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پزشک خانواده و دندانپزشک خانواده ملزم به تجویز دارو از لیست 436 قلم داروی پزشک خانواده روستایی می باشد.</a:t>
            </a:r>
            <a:endParaRPr lang="en-US" b="1" dirty="0">
              <a:cs typeface="B Nazanin" panose="00000400000000000000" pitchFamily="2" charset="-78"/>
            </a:endParaRP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داروهای منتخب از 436 قلم بصورت 30% ، 70 % محاسبه می شود.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نسخ داروهای تکرارشونده ، حتما در بالای صفحه ذکر شود (23 قلم ، مصوب شورای هماهنگی بیمه و دانشگاه) 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نسخ داروهای تکرار شونده ، توسط داروخانه برای دریافت مطالبات به </a:t>
            </a:r>
            <a:r>
              <a:rPr lang="fa-IR" b="1" u="sng" dirty="0">
                <a:cs typeface="B Nazanin" panose="00000400000000000000" pitchFamily="2" charset="-78"/>
              </a:rPr>
              <a:t>بیمه سلامت </a:t>
            </a:r>
            <a:r>
              <a:rPr lang="fa-IR" b="1" dirty="0">
                <a:cs typeface="B Nazanin" panose="00000400000000000000" pitchFamily="2" charset="-78"/>
              </a:rPr>
              <a:t>ارسال میگردد.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75" y="111687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3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737" y="353093"/>
            <a:ext cx="11061032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تجویز و مصرف منطقی داروی پزشکان خانواده روستایی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074"/>
            <a:ext cx="10515600" cy="4624889"/>
          </a:xfrm>
        </p:spPr>
        <p:txBody>
          <a:bodyPr>
            <a:normAutofit lnSpcReduction="10000"/>
          </a:bodyPr>
          <a:lstStyle/>
          <a:p>
            <a:pPr lvl="0"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میانگین اقلام دارویی نسخ:</a:t>
            </a:r>
          </a:p>
          <a:p>
            <a:pPr marL="0" lvl="0" indent="0" algn="r" rtl="1">
              <a:buNone/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(</a:t>
            </a:r>
            <a:r>
              <a:rPr lang="fa-IR" dirty="0">
                <a:solidFill>
                  <a:srgbClr val="002060"/>
                </a:solidFill>
                <a:cs typeface="B Nazanin" panose="00000400000000000000" pitchFamily="2" charset="-78"/>
              </a:rPr>
              <a:t>تعداد انواع داروهایی است که در یک نسخه و برای یک بیمار دریک بار مراجعه به پزشک)</a:t>
            </a:r>
          </a:p>
          <a:p>
            <a:pPr marL="0" lvl="0" indent="0" algn="r" rtl="1">
              <a:buNone/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حداکثر میانگین مورد قبول در نسخ پزشکان خانواده روستایی : 3 قلم</a:t>
            </a:r>
          </a:p>
          <a:p>
            <a:pPr marL="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Nazanin" panose="00000400000000000000" pitchFamily="2" charset="-78"/>
              </a:rPr>
              <a:t>اگربیش از 25% جمعیت تحت پوشش پزشک خانواده در گروه سنی بالای 50 سال می باشند، این میانگین می تواند تا 3/5 قلم دارو افزایش یابد.</a:t>
            </a:r>
            <a:endParaRPr lang="en-US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درصد بیماران دریافت کننده داروهای آنتی میکروبیال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درصد بیماران دریافت کننده داروهای تزریقی 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درصد بیماران دریافت کننده داروهای کورتیکوستروئید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43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نسخ داروهای تکرار شونده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درمان بیماران دیابتی</a:t>
            </a:r>
          </a:p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پرفشاری خون</a:t>
            </a:r>
          </a:p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اعصاب و روان </a:t>
            </a:r>
          </a:p>
          <a:p>
            <a:pPr algn="r" rtl="1"/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نارسایی عروق کرونری و بیماری های قلبی </a:t>
            </a:r>
          </a:p>
          <a:p>
            <a:pPr marL="0" indent="0" algn="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45720" indent="0" algn="just" rtl="1">
              <a:buNone/>
            </a:pPr>
            <a:r>
              <a:rPr lang="fa-IR" dirty="0">
                <a:solidFill>
                  <a:srgbClr val="002060"/>
                </a:solidFill>
                <a:cs typeface="B Nazanin" panose="00000400000000000000" pitchFamily="2" charset="-78"/>
              </a:rPr>
              <a:t>توسط متخصص مربوطه شروع و بر اساس راهنماهای بالینی ابلاغی وزارت بهداشت و به شرط وجود پرونده سلامت و پیگیری ماهانه این بیماران و ثبت میزان مصرفی دارو در پرونده سلامت ادامه می یابد، از این قاعده مستثنی است.</a:t>
            </a:r>
            <a:endParaRPr lang="en-US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43" y="179155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12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4697" y="1811206"/>
            <a:ext cx="9541067" cy="41395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89" y="232205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0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لیست داروهای اورژانس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( * ) داروهای ترالی و قفسه اورژانس ( بر اساس آخرین آیین نامه استاندارد داروئی بخش اورژانس)</a:t>
            </a:r>
          </a:p>
          <a:p>
            <a:pPr marL="45720" indent="0" algn="r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( ** ) جزء داروهای ترالی و قفسه اورژانس نیازمند استفاده از امکانات</a:t>
            </a:r>
            <a:r>
              <a:rPr lang="en-US" b="1" dirty="0" err="1">
                <a:solidFill>
                  <a:srgbClr val="0070C0"/>
                </a:solidFill>
                <a:cs typeface="B Nazanin" panose="00000400000000000000" pitchFamily="2" charset="-78"/>
              </a:rPr>
              <a:t>montoring</a:t>
            </a:r>
            <a:r>
              <a:rPr lang="en-US" b="1" dirty="0">
                <a:solidFill>
                  <a:srgbClr val="0070C0"/>
                </a:solidFill>
                <a:cs typeface="B Nazanin" panose="00000400000000000000" pitchFamily="2" charset="-78"/>
              </a:rPr>
              <a:t> 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قلبی</a:t>
            </a:r>
          </a:p>
          <a:p>
            <a:pPr marL="45720" indent="0" algn="r" rtl="1">
              <a:lnSpc>
                <a:spcPct val="150000"/>
              </a:lnSpc>
              <a:buNone/>
            </a:pPr>
            <a:endParaRPr lang="en-US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75" y="179155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04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3897" y="457200"/>
            <a:ext cx="8375924" cy="5719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44" y="221152"/>
            <a:ext cx="1390008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159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CD68C1-EC60-4DB4-8E12-AEE80082CF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8B0EBA-1484-4074-B410-B74E6D2A02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56B8B32-636C-4202-8B81-9C47A0471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4054</TotalTime>
  <Words>462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Wisp</vt:lpstr>
      <vt:lpstr>آشنایی با لیست داروهای مورد استفاده برای خدمات</vt:lpstr>
      <vt:lpstr>PowerPoint Presentation</vt:lpstr>
      <vt:lpstr>لیست داروهای پزشک خانواده روستایی (436 قلم)</vt:lpstr>
      <vt:lpstr>شرایط نسخ پزشک خانواده روستایی:</vt:lpstr>
      <vt:lpstr>تجویز و مصرف منطقی داروی پزشکان خانواده روستایی </vt:lpstr>
      <vt:lpstr>نسخ داروهای تکرار شونده :</vt:lpstr>
      <vt:lpstr>PowerPoint Presentation</vt:lpstr>
      <vt:lpstr>لیست داروهای اورژانس</vt:lpstr>
      <vt:lpstr>PowerPoint Presentation</vt:lpstr>
      <vt:lpstr>داروهای بیماران اعصاب و روان</vt:lpstr>
      <vt:lpstr>منابع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تیم سلامت</dc:title>
  <dc:creator>Windows User</dc:creator>
  <cp:lastModifiedBy>زهرا سورگي</cp:lastModifiedBy>
  <cp:revision>80</cp:revision>
  <dcterms:created xsi:type="dcterms:W3CDTF">2018-04-24T05:31:22Z</dcterms:created>
  <dcterms:modified xsi:type="dcterms:W3CDTF">2022-12-19T06:06:37Z</dcterms:modified>
</cp:coreProperties>
</file>