
<file path=[Content_Types].xml><?xml version="1.0" encoding="utf-8"?>
<Types xmlns="http://schemas.openxmlformats.org/package/2006/content-types">
  <Default Extension="bin" ContentType="application/vnd.ms-office.activeX"/>
  <Default Extension="jpeg" ContentType="image/jpeg"/>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activeX/activeX1.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8" r:id="rId4"/>
  </p:sldMasterIdLst>
  <p:notesMasterIdLst>
    <p:notesMasterId r:id="rId20"/>
  </p:notesMasterIdLst>
  <p:sldIdLst>
    <p:sldId id="257"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984"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sorterViewPr>
    <p:cViewPr>
      <p:scale>
        <a:sx n="100" d="100"/>
        <a:sy n="100" d="100"/>
      </p:scale>
      <p:origin x="0" y="-7932"/>
    </p:cViewPr>
  </p:sorterViewPr>
  <p:notesViewPr>
    <p:cSldViewPr snapToGrid="0">
      <p:cViewPr varScale="1">
        <p:scale>
          <a:sx n="80" d="100"/>
          <a:sy n="80" d="100"/>
        </p:scale>
        <p:origin x="162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5512D116-5CC6-11CF-8D67-00AA00BDCE1D}" ax:persistence="persistStream" r:id="rId1"/>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99BD2D7D-0340-447F-A0D6-41F7BD1B1E45}" type="datetimeFigureOut">
              <a:rPr lang="fa-IR" smtClean="0"/>
              <a:t>26/05/1444</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5E682C11-172D-44E0-922F-C7FB1875A4C2}" type="slidenum">
              <a:rPr lang="fa-IR" smtClean="0"/>
              <a:t>‹#›</a:t>
            </a:fld>
            <a:endParaRPr lang="fa-IR"/>
          </a:p>
        </p:txBody>
      </p:sp>
    </p:spTree>
    <p:extLst>
      <p:ext uri="{BB962C8B-B14F-4D97-AF65-F5344CB8AC3E}">
        <p14:creationId xmlns:p14="http://schemas.microsoft.com/office/powerpoint/2010/main" val="15258015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4BA574-0190-46D4-8401-6ED487478280}" type="datetimeFigureOut">
              <a:rPr lang="fa-IR" smtClean="0"/>
              <a:t>26/05/1444</a:t>
            </a:fld>
            <a:endParaRPr lang="fa-IR"/>
          </a:p>
        </p:txBody>
      </p:sp>
      <p:sp>
        <p:nvSpPr>
          <p:cNvPr id="5" name="Footer Placeholder 4"/>
          <p:cNvSpPr>
            <a:spLocks noGrp="1"/>
          </p:cNvSpPr>
          <p:nvPr>
            <p:ph type="ftr" sz="quarter" idx="11"/>
          </p:nvPr>
        </p:nvSpPr>
        <p:spPr/>
        <p:txBody>
          <a:bodyPr/>
          <a:lstStyle/>
          <a:p>
            <a:endParaRPr lang="fa-I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4204058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4BA574-0190-46D4-8401-6ED487478280}" type="datetimeFigureOut">
              <a:rPr lang="fa-IR" smtClean="0"/>
              <a:t>26/05/1444</a:t>
            </a:fld>
            <a:endParaRPr lang="fa-IR"/>
          </a:p>
        </p:txBody>
      </p:sp>
      <p:sp>
        <p:nvSpPr>
          <p:cNvPr id="5" name="Footer Placeholder 4"/>
          <p:cNvSpPr>
            <a:spLocks noGrp="1"/>
          </p:cNvSpPr>
          <p:nvPr>
            <p:ph type="ftr" sz="quarter" idx="11"/>
          </p:nvPr>
        </p:nvSpPr>
        <p:spPr/>
        <p:txBody>
          <a:bodyPr/>
          <a:lstStyle/>
          <a:p>
            <a:endParaRPr lang="fa-I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2593169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4BA574-0190-46D4-8401-6ED487478280}" type="datetimeFigureOut">
              <a:rPr lang="fa-IR" smtClean="0"/>
              <a:t>26/05/1444</a:t>
            </a:fld>
            <a:endParaRPr lang="fa-IR"/>
          </a:p>
        </p:txBody>
      </p:sp>
      <p:sp>
        <p:nvSpPr>
          <p:cNvPr id="5" name="Footer Placeholder 4"/>
          <p:cNvSpPr>
            <a:spLocks noGrp="1"/>
          </p:cNvSpPr>
          <p:nvPr>
            <p:ph type="ftr" sz="quarter" idx="11"/>
          </p:nvPr>
        </p:nvSpPr>
        <p:spPr/>
        <p:txBody>
          <a:bodyPr/>
          <a:lstStyle/>
          <a:p>
            <a:endParaRPr lang="fa-I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1451D0-5044-49F7-99D2-7664118C91B1}" type="slidenum">
              <a:rPr lang="fa-IR" smtClean="0"/>
              <a:t>‹#›</a:t>
            </a:fld>
            <a:endParaRPr lang="fa-I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65689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t>26/05/1444</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18983265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t>26/05/1444</a:t>
            </a:fld>
            <a:endParaRPr lang="fa-IR"/>
          </a:p>
        </p:txBody>
      </p:sp>
      <p:sp>
        <p:nvSpPr>
          <p:cNvPr id="6" name="Footer Placeholder 5"/>
          <p:cNvSpPr>
            <a:spLocks noGrp="1"/>
          </p:cNvSpPr>
          <p:nvPr>
            <p:ph type="ftr" sz="quarter" idx="11"/>
          </p:nvPr>
        </p:nvSpPr>
        <p:spPr/>
        <p:txBody>
          <a:bodyPr/>
          <a:lstStyle/>
          <a:p>
            <a:endParaRPr lang="fa-I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451D0-5044-49F7-99D2-7664118C91B1}" type="slidenum">
              <a:rPr lang="fa-IR" smtClean="0"/>
              <a:t>‹#›</a:t>
            </a:fld>
            <a:endParaRPr lang="fa-I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21564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t>26/05/1444</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8444576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4BA574-0190-46D4-8401-6ED487478280}" type="datetimeFigureOut">
              <a:rPr lang="fa-IR" smtClean="0"/>
              <a:t>26/05/1444</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2369004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4BA574-0190-46D4-8401-6ED487478280}" type="datetimeFigureOut">
              <a:rPr lang="fa-IR" smtClean="0"/>
              <a:t>26/05/1444</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92709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4BA574-0190-46D4-8401-6ED487478280}" type="datetimeFigureOut">
              <a:rPr lang="fa-IR" smtClean="0"/>
              <a:t>26/05/1444</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2368542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4BA574-0190-46D4-8401-6ED487478280}" type="datetimeFigureOut">
              <a:rPr lang="fa-IR" smtClean="0"/>
              <a:t>26/05/1444</a:t>
            </a:fld>
            <a:endParaRPr lang="fa-IR"/>
          </a:p>
        </p:txBody>
      </p:sp>
      <p:sp>
        <p:nvSpPr>
          <p:cNvPr id="5" name="Footer Placeholder 4"/>
          <p:cNvSpPr>
            <a:spLocks noGrp="1"/>
          </p:cNvSpPr>
          <p:nvPr>
            <p:ph type="ftr" sz="quarter" idx="11"/>
          </p:nvPr>
        </p:nvSpPr>
        <p:spPr/>
        <p:txBody>
          <a:bodyPr/>
          <a:lstStyle/>
          <a:p>
            <a:endParaRPr lang="fa-I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1419878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4BA574-0190-46D4-8401-6ED487478280}" type="datetimeFigureOut">
              <a:rPr lang="fa-IR" smtClean="0"/>
              <a:t>26/05/1444</a:t>
            </a:fld>
            <a:endParaRPr lang="fa-IR"/>
          </a:p>
        </p:txBody>
      </p:sp>
      <p:sp>
        <p:nvSpPr>
          <p:cNvPr id="6" name="Footer Placeholder 5"/>
          <p:cNvSpPr>
            <a:spLocks noGrp="1"/>
          </p:cNvSpPr>
          <p:nvPr>
            <p:ph type="ftr" sz="quarter" idx="11"/>
          </p:nvPr>
        </p:nvSpPr>
        <p:spPr/>
        <p:txBody>
          <a:bodyPr/>
          <a:lstStyle/>
          <a:p>
            <a:endParaRPr lang="fa-I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1493601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F4BA574-0190-46D4-8401-6ED487478280}" type="datetimeFigureOut">
              <a:rPr lang="fa-IR" smtClean="0"/>
              <a:t>26/05/1444</a:t>
            </a:fld>
            <a:endParaRPr lang="fa-IR"/>
          </a:p>
        </p:txBody>
      </p:sp>
      <p:sp>
        <p:nvSpPr>
          <p:cNvPr id="8" name="Footer Placeholder 7"/>
          <p:cNvSpPr>
            <a:spLocks noGrp="1"/>
          </p:cNvSpPr>
          <p:nvPr>
            <p:ph type="ftr" sz="quarter" idx="11"/>
          </p:nvPr>
        </p:nvSpPr>
        <p:spPr/>
        <p:txBody>
          <a:bodyPr/>
          <a:lstStyle/>
          <a:p>
            <a:endParaRPr lang="fa-I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1235322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4BA574-0190-46D4-8401-6ED487478280}" type="datetimeFigureOut">
              <a:rPr lang="fa-IR" smtClean="0"/>
              <a:t>26/05/1444</a:t>
            </a:fld>
            <a:endParaRPr lang="fa-IR"/>
          </a:p>
        </p:txBody>
      </p:sp>
      <p:sp>
        <p:nvSpPr>
          <p:cNvPr id="4" name="Footer Placeholder 3"/>
          <p:cNvSpPr>
            <a:spLocks noGrp="1"/>
          </p:cNvSpPr>
          <p:nvPr>
            <p:ph type="ftr" sz="quarter" idx="11"/>
          </p:nvPr>
        </p:nvSpPr>
        <p:spPr/>
        <p:txBody>
          <a:bodyPr/>
          <a:lstStyle/>
          <a:p>
            <a:endParaRPr lang="fa-I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3414650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4BA574-0190-46D4-8401-6ED487478280}" type="datetimeFigureOut">
              <a:rPr lang="fa-IR" smtClean="0"/>
              <a:t>26/05/1444</a:t>
            </a:fld>
            <a:endParaRPr lang="fa-IR"/>
          </a:p>
        </p:txBody>
      </p:sp>
      <p:sp>
        <p:nvSpPr>
          <p:cNvPr id="3" name="Footer Placeholder 2"/>
          <p:cNvSpPr>
            <a:spLocks noGrp="1"/>
          </p:cNvSpPr>
          <p:nvPr>
            <p:ph type="ftr" sz="quarter" idx="11"/>
          </p:nvPr>
        </p:nvSpPr>
        <p:spPr/>
        <p:txBody>
          <a:bodyPr/>
          <a:lstStyle/>
          <a:p>
            <a:endParaRPr lang="fa-I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668225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t>26/05/1444</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576516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4BA574-0190-46D4-8401-6ED487478280}" type="datetimeFigureOut">
              <a:rPr lang="fa-IR" smtClean="0"/>
              <a:t>26/05/1444</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451D0-5044-49F7-99D2-7664118C91B1}" type="slidenum">
              <a:rPr lang="fa-IR" smtClean="0"/>
              <a:t>‹#›</a:t>
            </a:fld>
            <a:endParaRPr lang="fa-IR"/>
          </a:p>
        </p:txBody>
      </p:sp>
    </p:spTree>
    <p:extLst>
      <p:ext uri="{BB962C8B-B14F-4D97-AF65-F5344CB8AC3E}">
        <p14:creationId xmlns:p14="http://schemas.microsoft.com/office/powerpoint/2010/main" val="2829650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microsoft.com/office/2007/relationships/hdphoto" Target="../media/hdphoto1.wdp"/><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36" name="Content Placeholder 3"/>
          <p:cNvPicPr>
            <a:picLocks noChangeAspect="1"/>
          </p:cNvPicPr>
          <p:nvPr userDrawn="1"/>
        </p:nvPicPr>
        <p:blipFill>
          <a:blip r:embed="rId18" cstate="print">
            <a:duotone>
              <a:schemeClr val="bg2">
                <a:shade val="45000"/>
                <a:satMod val="135000"/>
              </a:schemeClr>
              <a:prstClr val="white"/>
            </a:duotone>
            <a:extLst>
              <a:ext uri="{BEBA8EAE-BF5A-486C-A8C5-ECC9F3942E4B}">
                <a14:imgProps xmlns:a14="http://schemas.microsoft.com/office/drawing/2010/main">
                  <a14:imgLayer r:embed="rId19">
                    <a14:imgEffect>
                      <a14:sharpenSoften amount="-25000"/>
                    </a14:imgEffect>
                    <a14:imgEffect>
                      <a14:colorTemperature colorTemp="4700"/>
                    </a14:imgEffect>
                    <a14:imgEffect>
                      <a14:saturation sat="0"/>
                    </a14:imgEffect>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5157788" y="2166870"/>
            <a:ext cx="2923659" cy="3781376"/>
          </a:xfrm>
          <a:prstGeom prst="rect">
            <a:avLst/>
          </a:prstGeom>
        </p:spPr>
      </p:pic>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F4BA574-0190-46D4-8401-6ED487478280}" type="datetimeFigureOut">
              <a:rPr lang="fa-IR" smtClean="0"/>
              <a:t>26/05/1444</a:t>
            </a:fld>
            <a:endParaRPr lang="fa-I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11451D0-5044-49F7-99D2-7664118C91B1}" type="slidenum">
              <a:rPr lang="fa-IR" smtClean="0"/>
              <a:t>‹#›</a:t>
            </a:fld>
            <a:endParaRPr lang="fa-IR"/>
          </a:p>
        </p:txBody>
      </p:sp>
    </p:spTree>
    <p:extLst>
      <p:ext uri="{BB962C8B-B14F-4D97-AF65-F5344CB8AC3E}">
        <p14:creationId xmlns:p14="http://schemas.microsoft.com/office/powerpoint/2010/main" val="409758233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ctr" defTabSz="457200" rtl="1" eaLnBrk="1" latinLnBrk="0" hangingPunct="1">
        <a:spcBef>
          <a:spcPct val="0"/>
        </a:spcBef>
        <a:buNone/>
        <a:defRPr sz="4000" kern="1200">
          <a:solidFill>
            <a:schemeClr val="tx1">
              <a:lumMod val="85000"/>
              <a:lumOff val="15000"/>
            </a:schemeClr>
          </a:solidFill>
          <a:latin typeface="+mj-lt"/>
          <a:ea typeface="+mj-ea"/>
          <a:cs typeface="B Titr" panose="00000700000000000000" pitchFamily="2" charset="-78"/>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0" indent="0" algn="r" defTabSz="457200" rtl="1" eaLnBrk="1" latinLnBrk="0" hangingPunct="1">
        <a:spcBef>
          <a:spcPts val="1000"/>
        </a:spcBef>
        <a:spcAft>
          <a:spcPts val="0"/>
        </a:spcAft>
        <a:buClr>
          <a:schemeClr val="accent1"/>
        </a:buClr>
        <a:buFont typeface="Wingdings 3" charset="2"/>
        <a:buNone/>
        <a:defRPr sz="2800" kern="1200">
          <a:solidFill>
            <a:schemeClr val="tx1">
              <a:lumMod val="75000"/>
              <a:lumOff val="25000"/>
            </a:schemeClr>
          </a:solidFill>
          <a:latin typeface="+mn-lt"/>
          <a:ea typeface="+mn-ea"/>
          <a:cs typeface="B Mitra" panose="00000400000000000000" pitchFamily="2" charset="-78"/>
        </a:defRPr>
      </a:lvl1pPr>
      <a:lvl2pPr marL="457200" indent="0" algn="r" defTabSz="457200" rtl="1" eaLnBrk="1" latinLnBrk="0" hangingPunct="1">
        <a:spcBef>
          <a:spcPts val="1000"/>
        </a:spcBef>
        <a:spcAft>
          <a:spcPts val="0"/>
        </a:spcAft>
        <a:buClr>
          <a:schemeClr val="accent1"/>
        </a:buClr>
        <a:buFont typeface="Wingdings 3" charset="2"/>
        <a:buNone/>
        <a:defRPr sz="2400" kern="1200">
          <a:solidFill>
            <a:schemeClr val="tx1">
              <a:lumMod val="75000"/>
              <a:lumOff val="25000"/>
            </a:schemeClr>
          </a:solidFill>
          <a:latin typeface="+mn-lt"/>
          <a:ea typeface="+mn-ea"/>
          <a:cs typeface="B Mitra" panose="00000400000000000000" pitchFamily="2" charset="-78"/>
        </a:defRPr>
      </a:lvl2pPr>
      <a:lvl3pPr marL="914400" indent="0" algn="r" defTabSz="457200" rtl="1" eaLnBrk="1" latinLnBrk="0" hangingPunct="1">
        <a:spcBef>
          <a:spcPts val="1000"/>
        </a:spcBef>
        <a:spcAft>
          <a:spcPts val="0"/>
        </a:spcAft>
        <a:buClr>
          <a:schemeClr val="accent1"/>
        </a:buClr>
        <a:buFont typeface="Wingdings 3" charset="2"/>
        <a:buNone/>
        <a:defRPr sz="2400" kern="1200">
          <a:solidFill>
            <a:schemeClr val="tx1">
              <a:lumMod val="75000"/>
              <a:lumOff val="25000"/>
            </a:schemeClr>
          </a:solidFill>
          <a:latin typeface="+mn-lt"/>
          <a:ea typeface="+mn-ea"/>
          <a:cs typeface="B Mitra" panose="00000400000000000000" pitchFamily="2" charset="-78"/>
        </a:defRPr>
      </a:lvl3pPr>
      <a:lvl4pPr marL="1371600" indent="0" algn="r" defTabSz="457200" rtl="1" eaLnBrk="1" latinLnBrk="0" hangingPunct="1">
        <a:spcBef>
          <a:spcPts val="1000"/>
        </a:spcBef>
        <a:spcAft>
          <a:spcPts val="0"/>
        </a:spcAft>
        <a:buClr>
          <a:schemeClr val="accent1"/>
        </a:buClr>
        <a:buFont typeface="Wingdings 3" charset="2"/>
        <a:buNone/>
        <a:defRPr sz="2400" kern="1200">
          <a:solidFill>
            <a:schemeClr val="tx1">
              <a:lumMod val="75000"/>
              <a:lumOff val="25000"/>
            </a:schemeClr>
          </a:solidFill>
          <a:latin typeface="+mn-lt"/>
          <a:ea typeface="+mn-ea"/>
          <a:cs typeface="B Mitra" panose="00000400000000000000" pitchFamily="2" charset="-78"/>
        </a:defRPr>
      </a:lvl4pPr>
      <a:lvl5pPr marL="1828800" indent="0" algn="r" defTabSz="457200" rtl="1" eaLnBrk="1" latinLnBrk="0" hangingPunct="1">
        <a:spcBef>
          <a:spcPts val="1000"/>
        </a:spcBef>
        <a:spcAft>
          <a:spcPts val="0"/>
        </a:spcAft>
        <a:buClr>
          <a:schemeClr val="accent1"/>
        </a:buClr>
        <a:buFont typeface="Wingdings 3" charset="2"/>
        <a:buNone/>
        <a:defRPr sz="2400" kern="1200">
          <a:solidFill>
            <a:schemeClr val="tx1">
              <a:lumMod val="75000"/>
              <a:lumOff val="25000"/>
            </a:schemeClr>
          </a:solidFill>
          <a:latin typeface="+mn-lt"/>
          <a:ea typeface="+mn-ea"/>
          <a:cs typeface="B Mitra" panose="00000400000000000000" pitchFamily="2" charset="-78"/>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control" Target="../activeX/activeX1.xml"/><Relationship Id="rId5" Type="http://schemas.openxmlformats.org/officeDocument/2006/relationships/image" Target="../media/image8.wmf"/><Relationship Id="rId4" Type="http://schemas.openxmlformats.org/officeDocument/2006/relationships/image" Target="../media/image7.wmf"/></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sharpenSoften amount="-25000"/>
                    </a14:imgEffect>
                    <a14:imgEffect>
                      <a14:colorTemperature colorTemp="4700"/>
                    </a14:imgEffect>
                    <a14:imgEffect>
                      <a14:saturation sat="0"/>
                    </a14:imgEffect>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4600575" y="1981372"/>
            <a:ext cx="3132636" cy="3781376"/>
          </a:xfrm>
        </p:spPr>
      </p:pic>
      <p:sp>
        <p:nvSpPr>
          <p:cNvPr id="2" name="Title 1"/>
          <p:cNvSpPr>
            <a:spLocks noGrp="1"/>
          </p:cNvSpPr>
          <p:nvPr>
            <p:ph type="title"/>
          </p:nvPr>
        </p:nvSpPr>
        <p:spPr>
          <a:xfrm>
            <a:off x="1655379" y="1662171"/>
            <a:ext cx="9093222" cy="1325563"/>
          </a:xfrm>
        </p:spPr>
        <p:txBody>
          <a:bodyPr>
            <a:noAutofit/>
          </a:bodyPr>
          <a:lstStyle/>
          <a:p>
            <a:pPr algn="ctr">
              <a:lnSpc>
                <a:spcPct val="150000"/>
              </a:lnSpc>
            </a:pPr>
            <a:r>
              <a:rPr lang="fa-IR" sz="2800" dirty="0"/>
              <a:t>برنامه شناسایی جمعیتی-زیست محیطی و نحوه ثبت و گزارش دهی و تشکیل پرونده سلامت</a:t>
            </a:r>
            <a:br>
              <a:rPr lang="fa-IR" sz="2800" dirty="0"/>
            </a:br>
            <a:endParaRPr lang="fa-IR" sz="2800" dirty="0"/>
          </a:p>
        </p:txBody>
      </p:sp>
      <p:pic>
        <p:nvPicPr>
          <p:cNvPr id="5" name="Picture 4"/>
          <p:cNvPicPr>
            <a:picLocks noChangeAspect="1"/>
          </p:cNvPicPr>
          <p:nvPr/>
        </p:nvPicPr>
        <p:blipFill>
          <a:blip r:embed="rId4"/>
          <a:stretch>
            <a:fillRect/>
          </a:stretch>
        </p:blipFill>
        <p:spPr>
          <a:xfrm>
            <a:off x="4840014" y="-146316"/>
            <a:ext cx="2170364" cy="2127688"/>
          </a:xfrm>
          <a:prstGeom prst="rect">
            <a:avLst/>
          </a:prstGeom>
        </p:spPr>
      </p:pic>
      <p:sp>
        <p:nvSpPr>
          <p:cNvPr id="6" name="Subtitle 2"/>
          <p:cNvSpPr txBox="1">
            <a:spLocks/>
          </p:cNvSpPr>
          <p:nvPr/>
        </p:nvSpPr>
        <p:spPr>
          <a:xfrm>
            <a:off x="3059801" y="3486150"/>
            <a:ext cx="5982346" cy="3107126"/>
          </a:xfrm>
          <a:prstGeom prst="rect">
            <a:avLst/>
          </a:prstGeom>
        </p:spPr>
        <p:txBody>
          <a:bodyPr vert="horz" lIns="91440" tIns="45720" rIns="91440" bIns="45720" rtlCol="0">
            <a:noAutofit/>
          </a:bodyPr>
          <a:lst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150000"/>
              </a:lnSpc>
              <a:buNone/>
            </a:pPr>
            <a:r>
              <a:rPr lang="fa-IR" sz="2800" b="1" dirty="0">
                <a:solidFill>
                  <a:schemeClr val="tx1"/>
                </a:solidFill>
                <a:cs typeface="B Mitra" panose="00000400000000000000" pitchFamily="2" charset="-78"/>
              </a:rPr>
              <a:t>گروه هدف: </a:t>
            </a:r>
            <a:r>
              <a:rPr lang="fa-IR" sz="2800" dirty="0">
                <a:solidFill>
                  <a:schemeClr val="tx1"/>
                </a:solidFill>
                <a:cs typeface="B Mitra" panose="00000400000000000000" pitchFamily="2" charset="-78"/>
              </a:rPr>
              <a:t>کلیه اعضاء تیم سلامت </a:t>
            </a:r>
          </a:p>
          <a:p>
            <a:pPr marL="0" indent="0">
              <a:lnSpc>
                <a:spcPct val="150000"/>
              </a:lnSpc>
              <a:buNone/>
            </a:pPr>
            <a:r>
              <a:rPr lang="fa-IR" sz="2800" b="1" dirty="0">
                <a:solidFill>
                  <a:schemeClr val="tx1"/>
                </a:solidFill>
                <a:cs typeface="B Mitra" panose="00000400000000000000" pitchFamily="2" charset="-78"/>
              </a:rPr>
              <a:t>ساعت آموزش: </a:t>
            </a:r>
            <a:r>
              <a:rPr lang="fa-IR" sz="2800" dirty="0">
                <a:solidFill>
                  <a:schemeClr val="tx1"/>
                </a:solidFill>
                <a:cs typeface="B Mitra" panose="00000400000000000000" pitchFamily="2" charset="-78"/>
              </a:rPr>
              <a:t>30 دقیقه </a:t>
            </a:r>
          </a:p>
          <a:p>
            <a:pPr marL="0" indent="0">
              <a:lnSpc>
                <a:spcPct val="150000"/>
              </a:lnSpc>
              <a:buNone/>
            </a:pPr>
            <a:r>
              <a:rPr lang="fa-IR" sz="2800" b="1" dirty="0">
                <a:solidFill>
                  <a:schemeClr val="tx1"/>
                </a:solidFill>
                <a:cs typeface="B Mitra" panose="00000400000000000000" pitchFamily="2" charset="-78"/>
              </a:rPr>
              <a:t>واحد تهیه کننده: </a:t>
            </a:r>
            <a:r>
              <a:rPr lang="fa-IR" sz="2800" dirty="0">
                <a:solidFill>
                  <a:schemeClr val="tx1"/>
                </a:solidFill>
                <a:cs typeface="B Mitra" panose="00000400000000000000" pitchFamily="2" charset="-78"/>
              </a:rPr>
              <a:t>مدیریت توسعه شبکه</a:t>
            </a:r>
          </a:p>
          <a:p>
            <a:pPr marL="0" indent="0">
              <a:lnSpc>
                <a:spcPct val="150000"/>
              </a:lnSpc>
              <a:buNone/>
            </a:pPr>
            <a:r>
              <a:rPr lang="fa-IR" sz="2800" b="1" dirty="0">
                <a:solidFill>
                  <a:schemeClr val="tx1"/>
                </a:solidFill>
                <a:cs typeface="B Mitra" panose="00000400000000000000" pitchFamily="2" charset="-78"/>
              </a:rPr>
              <a:t>تاریخ تهیه: </a:t>
            </a:r>
            <a:r>
              <a:rPr lang="fa-IR" sz="2800" dirty="0">
                <a:solidFill>
                  <a:schemeClr val="tx1"/>
                </a:solidFill>
                <a:cs typeface="B Mitra" panose="00000400000000000000" pitchFamily="2" charset="-78"/>
              </a:rPr>
              <a:t>خرداد ماه 1397</a:t>
            </a:r>
            <a:endParaRPr lang="en-US" sz="2800" dirty="0">
              <a:solidFill>
                <a:schemeClr val="tx1"/>
              </a:solidFill>
              <a:cs typeface="B Mitra" panose="00000400000000000000" pitchFamily="2" charset="-78"/>
            </a:endParaRP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82550" y="0"/>
            <a:ext cx="1260538" cy="166217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6008168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a:solidFill>
                  <a:schemeClr val="tx1"/>
                </a:solidFill>
                <a:cs typeface="B Mitra" panose="00000400000000000000" pitchFamily="2" charset="-78"/>
              </a:rPr>
              <a:t>برای خانوار بندی در فهرست خدمت گیرندگان گزینه </a:t>
            </a:r>
            <a:r>
              <a:rPr lang="fa-IR" sz="2800" dirty="0">
                <a:solidFill>
                  <a:srgbClr val="FF0000"/>
                </a:solidFill>
                <a:cs typeface="B Mitra" panose="00000400000000000000" pitchFamily="2" charset="-78"/>
              </a:rPr>
              <a:t>پیشرفته </a:t>
            </a:r>
            <a:r>
              <a:rPr lang="fa-IR" sz="2800" dirty="0">
                <a:solidFill>
                  <a:schemeClr val="tx1"/>
                </a:solidFill>
                <a:cs typeface="B Mitra" panose="00000400000000000000" pitchFamily="2" charset="-78"/>
              </a:rPr>
              <a:t>را انتخاب میکنیم </a:t>
            </a:r>
            <a:br>
              <a:rPr lang="fa-IR" sz="2800" dirty="0">
                <a:solidFill>
                  <a:schemeClr val="tx1"/>
                </a:solidFill>
                <a:cs typeface="B Mitra" panose="00000400000000000000" pitchFamily="2" charset="-78"/>
              </a:rPr>
            </a:br>
            <a:r>
              <a:rPr lang="fa-IR" sz="2800" dirty="0">
                <a:solidFill>
                  <a:schemeClr val="tx1"/>
                </a:solidFill>
                <a:cs typeface="B Mitra" panose="00000400000000000000" pitchFamily="2" charset="-78"/>
              </a:rPr>
              <a:t>سپس از قسمت </a:t>
            </a:r>
            <a:r>
              <a:rPr lang="fa-IR" sz="2800" dirty="0">
                <a:solidFill>
                  <a:srgbClr val="FF0000"/>
                </a:solidFill>
                <a:cs typeface="B Mitra" panose="00000400000000000000" pitchFamily="2" charset="-78"/>
              </a:rPr>
              <a:t>خانوار</a:t>
            </a:r>
            <a:r>
              <a:rPr lang="fa-IR" sz="2800" dirty="0">
                <a:solidFill>
                  <a:schemeClr val="tx1"/>
                </a:solidFill>
                <a:cs typeface="B Mitra" panose="00000400000000000000" pitchFamily="2" charset="-78"/>
              </a:rPr>
              <a:t> خانوار های تک عضوی وبدون کد خانوار را جستجو میکنیم</a:t>
            </a:r>
            <a:endParaRPr lang="en-US" sz="2800" dirty="0">
              <a:solidFill>
                <a:schemeClr val="tx1"/>
              </a:solidFill>
              <a:cs typeface="B Mitra" panose="00000400000000000000" pitchFamily="2" charset="-78"/>
            </a:endParaRP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274278" y="2160588"/>
            <a:ext cx="7403481" cy="3881437"/>
          </a:xfrm>
        </p:spPr>
      </p:pic>
      <p:cxnSp>
        <p:nvCxnSpPr>
          <p:cNvPr id="5" name="Straight Arrow Connector 4"/>
          <p:cNvCxnSpPr/>
          <p:nvPr/>
        </p:nvCxnSpPr>
        <p:spPr>
          <a:xfrm flipH="1">
            <a:off x="1662970" y="910377"/>
            <a:ext cx="2815815" cy="2270235"/>
          </a:xfrm>
          <a:prstGeom prst="straightConnector1">
            <a:avLst/>
          </a:prstGeom>
          <a:ln w="57150">
            <a:tailEnd type="triangle"/>
          </a:ln>
        </p:spPr>
        <p:style>
          <a:lnRef idx="1">
            <a:schemeClr val="accent5"/>
          </a:lnRef>
          <a:fillRef idx="0">
            <a:schemeClr val="accent5"/>
          </a:fillRef>
          <a:effectRef idx="0">
            <a:schemeClr val="accent5"/>
          </a:effectRef>
          <a:fontRef idx="minor">
            <a:schemeClr val="tx1"/>
          </a:fontRef>
        </p:style>
      </p:cxnSp>
      <p:cxnSp>
        <p:nvCxnSpPr>
          <p:cNvPr id="8" name="Straight Arrow Connector 7"/>
          <p:cNvCxnSpPr/>
          <p:nvPr/>
        </p:nvCxnSpPr>
        <p:spPr>
          <a:xfrm flipH="1">
            <a:off x="6734072" y="1270000"/>
            <a:ext cx="916794" cy="2587297"/>
          </a:xfrm>
          <a:prstGeom prst="straightConnector1">
            <a:avLst/>
          </a:prstGeom>
          <a:ln w="57150">
            <a:tailEnd type="triangle"/>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19646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sz="2700" dirty="0">
                <a:solidFill>
                  <a:schemeClr val="tx1"/>
                </a:solidFill>
                <a:cs typeface="B Mitra" panose="00000400000000000000" pitchFamily="2" charset="-78"/>
              </a:rPr>
              <a:t>پس از جستجوی خانوارهای تک عضوی، کد ملی آنها را کپی کرده </a:t>
            </a:r>
            <a:r>
              <a:rPr lang="fa-IR" sz="2700" dirty="0">
                <a:solidFill>
                  <a:srgbClr val="FF0000"/>
                </a:solidFill>
                <a:cs typeface="B Mitra" panose="00000400000000000000" pitchFamily="2" charset="-78"/>
              </a:rPr>
              <a:t>ودر قسمت ثبت نام وسرشماری</a:t>
            </a:r>
            <a:r>
              <a:rPr lang="en-US" sz="2700" dirty="0">
                <a:solidFill>
                  <a:srgbClr val="FF0000"/>
                </a:solidFill>
                <a:cs typeface="B Mitra" panose="00000400000000000000" pitchFamily="2" charset="-78"/>
              </a:rPr>
              <a:t>-</a:t>
            </a:r>
            <a:r>
              <a:rPr lang="fa-IR" sz="2700" dirty="0">
                <a:solidFill>
                  <a:srgbClr val="FF0000"/>
                </a:solidFill>
                <a:cs typeface="B Mitra" panose="00000400000000000000" pitchFamily="2" charset="-78"/>
              </a:rPr>
              <a:t> فهرست خانوارها</a:t>
            </a:r>
            <a:r>
              <a:rPr lang="fa-IR" sz="2700" dirty="0">
                <a:solidFill>
                  <a:srgbClr val="002060"/>
                </a:solidFill>
                <a:cs typeface="B Mitra" panose="00000400000000000000" pitchFamily="2" charset="-78"/>
              </a:rPr>
              <a:t> </a:t>
            </a:r>
            <a:r>
              <a:rPr lang="fa-IR" sz="2700" dirty="0">
                <a:solidFill>
                  <a:schemeClr val="tx1"/>
                </a:solidFill>
                <a:cs typeface="B Mitra" panose="00000400000000000000" pitchFamily="2" charset="-78"/>
              </a:rPr>
              <a:t>کد ملی را جستجو میکنیم</a:t>
            </a:r>
            <a:r>
              <a:rPr lang="en-US" sz="2700" dirty="0">
                <a:solidFill>
                  <a:schemeClr val="tx1"/>
                </a:solidFill>
                <a:cs typeface="B Mitra" panose="00000400000000000000" pitchFamily="2" charset="-78"/>
              </a:rPr>
              <a:t> </a:t>
            </a:r>
            <a:r>
              <a:rPr lang="fa-IR" sz="2700" dirty="0">
                <a:solidFill>
                  <a:schemeClr val="tx1"/>
                </a:solidFill>
                <a:cs typeface="B Mitra" panose="00000400000000000000" pitchFamily="2" charset="-78"/>
              </a:rPr>
              <a:t>.</a:t>
            </a:r>
            <a:br>
              <a:rPr lang="en-US" sz="2700" dirty="0">
                <a:solidFill>
                  <a:schemeClr val="tx1"/>
                </a:solidFill>
                <a:cs typeface="B Mitra" panose="00000400000000000000" pitchFamily="2" charset="-78"/>
              </a:rPr>
            </a:br>
            <a:r>
              <a:rPr lang="fa-IR" sz="2700" dirty="0">
                <a:solidFill>
                  <a:schemeClr val="tx1"/>
                </a:solidFill>
                <a:cs typeface="B Mitra" panose="00000400000000000000" pitchFamily="2" charset="-78"/>
              </a:rPr>
              <a:t>پس از جستجوی کد ملی با کلیک بر روی </a:t>
            </a:r>
            <a:r>
              <a:rPr lang="fa-IR" sz="2700" dirty="0">
                <a:solidFill>
                  <a:srgbClr val="FF0000"/>
                </a:solidFill>
                <a:cs typeface="B Mitra" panose="00000400000000000000" pitchFamily="2" charset="-78"/>
              </a:rPr>
              <a:t>ضربدر قرمز رنگ </a:t>
            </a:r>
            <a:r>
              <a:rPr lang="fa-IR" sz="2700" dirty="0">
                <a:solidFill>
                  <a:schemeClr val="tx1"/>
                </a:solidFill>
                <a:cs typeface="B Mitra" panose="00000400000000000000" pitchFamily="2" charset="-78"/>
              </a:rPr>
              <a:t>کد خانوار فرد را حذف میکنیم.</a:t>
            </a:r>
            <a:br>
              <a:rPr lang="fa-IR" sz="2000" dirty="0">
                <a:solidFill>
                  <a:schemeClr val="tx1"/>
                </a:solidFill>
                <a:cs typeface="B Nazanin" panose="00000400000000000000" pitchFamily="2" charset="-78"/>
              </a:rPr>
            </a:br>
            <a:endParaRPr lang="en-US" sz="2000" dirty="0">
              <a:solidFill>
                <a:schemeClr val="tx1"/>
              </a:solidFill>
              <a:cs typeface="B Nazanin" panose="00000400000000000000" pitchFamily="2" charset="-78"/>
            </a:endParaRPr>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25853" y="2160588"/>
            <a:ext cx="6900332" cy="3881437"/>
          </a:xfrm>
        </p:spPr>
      </p:pic>
      <p:cxnSp>
        <p:nvCxnSpPr>
          <p:cNvPr id="7" name="Straight Arrow Connector 6"/>
          <p:cNvCxnSpPr/>
          <p:nvPr/>
        </p:nvCxnSpPr>
        <p:spPr>
          <a:xfrm flipH="1">
            <a:off x="1996068" y="1574157"/>
            <a:ext cx="2911598" cy="3031297"/>
          </a:xfrm>
          <a:prstGeom prst="straightConnector1">
            <a:avLst/>
          </a:prstGeom>
          <a:ln w="57150">
            <a:tailEnd type="triangle"/>
          </a:ln>
        </p:spPr>
        <p:style>
          <a:lnRef idx="1">
            <a:schemeClr val="accent5"/>
          </a:lnRef>
          <a:fillRef idx="0">
            <a:schemeClr val="accent5"/>
          </a:fillRef>
          <a:effectRef idx="0">
            <a:schemeClr val="accent5"/>
          </a:effectRef>
          <a:fontRef idx="minor">
            <a:schemeClr val="tx1"/>
          </a:fontRef>
        </p:style>
      </p:cxnSp>
      <p:sp>
        <p:nvSpPr>
          <p:cNvPr id="9" name="TextBox 8"/>
          <p:cNvSpPr txBox="1"/>
          <p:nvPr/>
        </p:nvSpPr>
        <p:spPr>
          <a:xfrm>
            <a:off x="8426185" y="3265734"/>
            <a:ext cx="3142115" cy="1200329"/>
          </a:xfrm>
          <a:prstGeom prst="rect">
            <a:avLst/>
          </a:prstGeom>
          <a:noFill/>
        </p:spPr>
        <p:txBody>
          <a:bodyPr wrap="square" rtlCol="0">
            <a:spAutoFit/>
          </a:bodyPr>
          <a:lstStyle/>
          <a:p>
            <a:pPr algn="just" rtl="1"/>
            <a:r>
              <a:rPr lang="fa-IR" dirty="0">
                <a:solidFill>
                  <a:srgbClr val="002060"/>
                </a:solidFill>
                <a:cs typeface="B Mitra" panose="00000400000000000000" pitchFamily="2" charset="-78"/>
              </a:rPr>
              <a:t>توجه: </a:t>
            </a:r>
            <a:r>
              <a:rPr lang="fa-IR" dirty="0">
                <a:solidFill>
                  <a:srgbClr val="FF0000"/>
                </a:solidFill>
                <a:cs typeface="B Mitra" panose="00000400000000000000" pitchFamily="2" charset="-78"/>
              </a:rPr>
              <a:t>حذف کردن کد خانوار به منزله حذف فرد یا حذف از پایگاه نمیباشد با این کار اتصال به خانوار برای فرد امکان پذیر میشود. فرد همانند قبل در پایگاه خود خدمت را دریافت میکند.</a:t>
            </a:r>
            <a:endParaRPr lang="en-US" dirty="0">
              <a:solidFill>
                <a:srgbClr val="FF0000"/>
              </a:solidFill>
              <a:cs typeface="B Mitra" panose="00000400000000000000" pitchFamily="2" charset="-78"/>
            </a:endParaRPr>
          </a:p>
        </p:txBody>
      </p:sp>
    </p:spTree>
    <p:extLst>
      <p:ext uri="{BB962C8B-B14F-4D97-AF65-F5344CB8AC3E}">
        <p14:creationId xmlns:p14="http://schemas.microsoft.com/office/powerpoint/2010/main" val="1138630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195" y="821472"/>
            <a:ext cx="4979212" cy="2200507"/>
          </a:xfrm>
        </p:spPr>
        <p:txBody>
          <a:bodyPr>
            <a:normAutofit/>
          </a:bodyPr>
          <a:lstStyle/>
          <a:p>
            <a:pPr algn="just" rtl="1"/>
            <a:r>
              <a:rPr lang="fa-IR" sz="2000" b="1" dirty="0">
                <a:solidFill>
                  <a:schemeClr val="tx1"/>
                </a:solidFill>
                <a:cs typeface="B Mitra" panose="00000400000000000000" pitchFamily="2" charset="-78"/>
              </a:rPr>
              <a:t>برای اضافه کردن فرد به یک خانوار در صورتی که به خانوار دیگری متصل نباشد یا کد خانوار نداشته باشد با کلیک بر روی علامت</a:t>
            </a:r>
            <a:r>
              <a:rPr lang="fa-IR" sz="2000" b="1" dirty="0">
                <a:solidFill>
                  <a:srgbClr val="FF0000"/>
                </a:solidFill>
                <a:cs typeface="B Mitra" panose="00000400000000000000" pitchFamily="2" charset="-78"/>
              </a:rPr>
              <a:t>+</a:t>
            </a:r>
            <a:r>
              <a:rPr lang="fa-IR" sz="2000" b="1" dirty="0">
                <a:solidFill>
                  <a:srgbClr val="002060"/>
                </a:solidFill>
                <a:cs typeface="B Mitra" panose="00000400000000000000" pitchFamily="2" charset="-78"/>
              </a:rPr>
              <a:t> </a:t>
            </a:r>
            <a:r>
              <a:rPr lang="fa-IR" sz="2000" b="1" dirty="0">
                <a:solidFill>
                  <a:schemeClr val="tx1"/>
                </a:solidFill>
                <a:cs typeface="B Mitra" panose="00000400000000000000" pitchFamily="2" charset="-78"/>
              </a:rPr>
              <a:t>میتوان فرد را به خانوار جدید اضافه نمود</a:t>
            </a:r>
            <a:r>
              <a:rPr lang="fa-IR" sz="2000" b="1" dirty="0">
                <a:solidFill>
                  <a:schemeClr val="tx1"/>
                </a:solidFill>
                <a:cs typeface="B Nazanin" panose="00000400000000000000" pitchFamily="2" charset="-78"/>
              </a:rPr>
              <a:t>.</a:t>
            </a:r>
            <a:endParaRPr lang="en-US" sz="2000" b="1" dirty="0">
              <a:solidFill>
                <a:schemeClr val="tx1"/>
              </a:solidFill>
              <a:cs typeface="B Nazanin" panose="00000400000000000000" pitchFamily="2" charset="-78"/>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10120"/>
            <a:ext cx="4871497" cy="3034885"/>
          </a:xfrm>
          <a:prstGeom prst="rect">
            <a:avLst/>
          </a:prstGeom>
        </p:spPr>
      </p:pic>
      <p:cxnSp>
        <p:nvCxnSpPr>
          <p:cNvPr id="9" name="Straight Arrow Connector 8"/>
          <p:cNvCxnSpPr/>
          <p:nvPr/>
        </p:nvCxnSpPr>
        <p:spPr>
          <a:xfrm flipH="1">
            <a:off x="4605455" y="2245489"/>
            <a:ext cx="2732894" cy="118571"/>
          </a:xfrm>
          <a:prstGeom prst="straightConnector1">
            <a:avLst/>
          </a:prstGeom>
          <a:ln w="57150">
            <a:tailEnd type="triangle"/>
          </a:ln>
        </p:spPr>
        <p:style>
          <a:lnRef idx="1">
            <a:schemeClr val="accent5"/>
          </a:lnRef>
          <a:fillRef idx="0">
            <a:schemeClr val="accent5"/>
          </a:fillRef>
          <a:effectRef idx="0">
            <a:schemeClr val="accent5"/>
          </a:effectRef>
          <a:fontRef idx="minor">
            <a:schemeClr val="tx1"/>
          </a:fontRef>
        </p:style>
      </p:cxnSp>
      <p:sp>
        <p:nvSpPr>
          <p:cNvPr id="14" name="TextBox 13"/>
          <p:cNvSpPr txBox="1"/>
          <p:nvPr/>
        </p:nvSpPr>
        <p:spPr>
          <a:xfrm>
            <a:off x="5612524" y="4174275"/>
            <a:ext cx="6274676" cy="707886"/>
          </a:xfrm>
          <a:prstGeom prst="rect">
            <a:avLst/>
          </a:prstGeom>
          <a:noFill/>
        </p:spPr>
        <p:txBody>
          <a:bodyPr wrap="square" rtlCol="0">
            <a:spAutoFit/>
          </a:bodyPr>
          <a:lstStyle/>
          <a:p>
            <a:pPr algn="just" rtl="1"/>
            <a:r>
              <a:rPr lang="fa-IR" sz="2000" b="1" dirty="0">
                <a:cs typeface="B Mitra" panose="00000400000000000000" pitchFamily="2" charset="-78"/>
              </a:rPr>
              <a:t>پس از کلیک بر روی </a:t>
            </a:r>
            <a:r>
              <a:rPr lang="fa-IR" sz="2000" b="1" dirty="0">
                <a:solidFill>
                  <a:srgbClr val="FF0000"/>
                </a:solidFill>
                <a:cs typeface="B Mitra" panose="00000400000000000000" pitchFamily="2" charset="-78"/>
              </a:rPr>
              <a:t>+</a:t>
            </a:r>
            <a:r>
              <a:rPr lang="fa-IR" sz="2000" b="1" dirty="0">
                <a:solidFill>
                  <a:srgbClr val="002060"/>
                </a:solidFill>
                <a:cs typeface="B Mitra" panose="00000400000000000000" pitchFamily="2" charset="-78"/>
              </a:rPr>
              <a:t> </a:t>
            </a:r>
            <a:r>
              <a:rPr lang="fa-IR" sz="2000" b="1" dirty="0">
                <a:cs typeface="B Mitra" panose="00000400000000000000" pitchFamily="2" charset="-78"/>
              </a:rPr>
              <a:t>در پنجره باز شده کد ملی فرد جدید خانوار و نسبت آنرا مشخص میکنیم.</a:t>
            </a:r>
            <a:endParaRPr lang="en-US" sz="2000" b="1" dirty="0">
              <a:cs typeface="B Mitra" panose="00000400000000000000" pitchFamily="2" charset="-78"/>
            </a:endParaRPr>
          </a:p>
        </p:txBody>
      </p:sp>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664" y="3679903"/>
            <a:ext cx="4832833" cy="3178098"/>
          </a:xfrm>
          <a:prstGeom prst="rect">
            <a:avLst/>
          </a:prstGeom>
        </p:spPr>
      </p:pic>
    </p:spTree>
    <p:extLst>
      <p:ext uri="{BB962C8B-B14F-4D97-AF65-F5344CB8AC3E}">
        <p14:creationId xmlns:p14="http://schemas.microsoft.com/office/powerpoint/2010/main" val="9294574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4708" y="2134000"/>
            <a:ext cx="8596668" cy="1320800"/>
          </a:xfrm>
        </p:spPr>
        <p:txBody>
          <a:bodyPr>
            <a:normAutofit/>
          </a:bodyPr>
          <a:lstStyle/>
          <a:p>
            <a:pPr algn="ctr"/>
            <a:r>
              <a:rPr lang="fa-IR" sz="4800" dirty="0">
                <a:solidFill>
                  <a:srgbClr val="FF0000"/>
                </a:solidFill>
              </a:rPr>
              <a:t>ویرایش جمعیت</a:t>
            </a:r>
            <a:endParaRPr lang="en-US" sz="4800" dirty="0">
              <a:solidFill>
                <a:srgbClr val="FF0000"/>
              </a:solidFill>
            </a:endParaRPr>
          </a:p>
        </p:txBody>
      </p:sp>
    </p:spTree>
    <p:extLst>
      <p:ext uri="{BB962C8B-B14F-4D97-AF65-F5344CB8AC3E}">
        <p14:creationId xmlns:p14="http://schemas.microsoft.com/office/powerpoint/2010/main" val="3147248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2566" y="2997813"/>
            <a:ext cx="5518901" cy="2194184"/>
          </a:xfrm>
        </p:spPr>
        <p:txBody>
          <a:bodyPr>
            <a:noAutofit/>
          </a:bodyPr>
          <a:lstStyle/>
          <a:p>
            <a:pPr algn="r" rtl="1"/>
            <a:r>
              <a:rPr lang="fa-IR" sz="2400" dirty="0">
                <a:solidFill>
                  <a:schemeClr val="tx1"/>
                </a:solidFill>
                <a:cs typeface="B Mitra" panose="00000400000000000000" pitchFamily="2" charset="-78"/>
              </a:rPr>
              <a:t>وضعیت تاهل</a:t>
            </a:r>
            <a:br>
              <a:rPr lang="fa-IR" sz="2400" dirty="0">
                <a:solidFill>
                  <a:schemeClr val="tx1"/>
                </a:solidFill>
                <a:cs typeface="B Mitra" panose="00000400000000000000" pitchFamily="2" charset="-78"/>
              </a:rPr>
            </a:br>
            <a:r>
              <a:rPr lang="fa-IR" sz="2400" dirty="0">
                <a:solidFill>
                  <a:schemeClr val="tx1"/>
                </a:solidFill>
                <a:cs typeface="B Mitra" panose="00000400000000000000" pitchFamily="2" charset="-78"/>
              </a:rPr>
              <a:t>سن زن زیر 10 سال در صورت مجرد بودن </a:t>
            </a:r>
            <a:r>
              <a:rPr lang="fa-IR" sz="2400" dirty="0">
                <a:solidFill>
                  <a:srgbClr val="FF0000"/>
                </a:solidFill>
                <a:cs typeface="B Mitra" panose="00000400000000000000" pitchFamily="2" charset="-78"/>
              </a:rPr>
              <a:t>موضوعیت ندارد</a:t>
            </a:r>
            <a:br>
              <a:rPr lang="fa-IR" sz="2400" dirty="0">
                <a:solidFill>
                  <a:schemeClr val="tx1"/>
                </a:solidFill>
                <a:cs typeface="B Mitra" panose="00000400000000000000" pitchFamily="2" charset="-78"/>
              </a:rPr>
            </a:br>
            <a:r>
              <a:rPr lang="fa-IR" sz="2400" dirty="0">
                <a:solidFill>
                  <a:schemeClr val="tx1"/>
                </a:solidFill>
                <a:cs typeface="B Mitra" panose="00000400000000000000" pitchFamily="2" charset="-78"/>
              </a:rPr>
              <a:t>10سال به بالا در صورت عدم ازدواج هرگز </a:t>
            </a:r>
            <a:r>
              <a:rPr lang="fa-IR" sz="2400" dirty="0">
                <a:solidFill>
                  <a:srgbClr val="FF0000"/>
                </a:solidFill>
                <a:cs typeface="B Mitra" panose="00000400000000000000" pitchFamily="2" charset="-78"/>
              </a:rPr>
              <a:t>ازدواج نکرده</a:t>
            </a:r>
            <a:endParaRPr lang="en-US" sz="2400" dirty="0">
              <a:solidFill>
                <a:srgbClr val="FF0000"/>
              </a:solidFill>
              <a:cs typeface="B Mitra" panose="00000400000000000000" pitchFamily="2" charset="-78"/>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0590" y="173718"/>
            <a:ext cx="4418487" cy="2485399"/>
          </a:xfrm>
          <a:prstGeom prst="rect">
            <a:avLst/>
          </a:prstGeom>
        </p:spPr>
      </p:pic>
      <p:sp>
        <p:nvSpPr>
          <p:cNvPr id="4" name="TextBox 3"/>
          <p:cNvSpPr txBox="1"/>
          <p:nvPr/>
        </p:nvSpPr>
        <p:spPr>
          <a:xfrm>
            <a:off x="6074979" y="378372"/>
            <a:ext cx="5402318" cy="1384995"/>
          </a:xfrm>
          <a:prstGeom prst="rect">
            <a:avLst/>
          </a:prstGeom>
          <a:noFill/>
        </p:spPr>
        <p:txBody>
          <a:bodyPr wrap="square" rtlCol="0">
            <a:spAutoFit/>
          </a:bodyPr>
          <a:lstStyle/>
          <a:p>
            <a:r>
              <a:rPr lang="fa-IR" sz="2800" dirty="0">
                <a:solidFill>
                  <a:prstClr val="black"/>
                </a:solidFill>
                <a:cs typeface="B Mitra" panose="00000400000000000000" pitchFamily="2" charset="-78"/>
              </a:rPr>
              <a:t>برای ویرایش اطلاعات جمعیت از منوی </a:t>
            </a:r>
            <a:r>
              <a:rPr lang="fa-IR" sz="2800" dirty="0">
                <a:solidFill>
                  <a:srgbClr val="FF0000"/>
                </a:solidFill>
                <a:cs typeface="B Mitra" panose="00000400000000000000" pitchFamily="2" charset="-78"/>
              </a:rPr>
              <a:t>ثبت نام وسرشماری –فهرست خدمت گیرندگان</a:t>
            </a:r>
            <a:r>
              <a:rPr lang="fa-IR" sz="2800" dirty="0">
                <a:solidFill>
                  <a:prstClr val="black"/>
                </a:solidFill>
                <a:cs typeface="B Mitra" panose="00000400000000000000" pitchFamily="2" charset="-78"/>
              </a:rPr>
              <a:t>-بر روی علامت کنار اسم فرد کلیک می‌کنیم.</a:t>
            </a:r>
            <a:endParaRPr lang="en-US" sz="2800" dirty="0">
              <a:solidFill>
                <a:prstClr val="black"/>
              </a:solidFill>
              <a:cs typeface="B Mitra" panose="00000400000000000000" pitchFamily="2" charset="-78"/>
            </a:endParaRPr>
          </a:p>
        </p:txBody>
      </p:sp>
      <p:cxnSp>
        <p:nvCxnSpPr>
          <p:cNvPr id="5" name="Straight Arrow Connector 4"/>
          <p:cNvCxnSpPr/>
          <p:nvPr/>
        </p:nvCxnSpPr>
        <p:spPr>
          <a:xfrm flipH="1">
            <a:off x="4206400" y="1534106"/>
            <a:ext cx="2935180" cy="22382"/>
          </a:xfrm>
          <a:prstGeom prst="straightConnector1">
            <a:avLst/>
          </a:prstGeom>
          <a:ln w="57150">
            <a:tailEnd type="triangle"/>
          </a:ln>
        </p:spPr>
        <p:style>
          <a:lnRef idx="1">
            <a:schemeClr val="accent5"/>
          </a:lnRef>
          <a:fillRef idx="0">
            <a:schemeClr val="accent5"/>
          </a:fillRef>
          <a:effectRef idx="0">
            <a:schemeClr val="accent5"/>
          </a:effectRef>
          <a:fontRef idx="minor">
            <a:schemeClr val="tx1"/>
          </a:fontRef>
        </p:style>
      </p:cxn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577" y="3901816"/>
            <a:ext cx="4509500" cy="2816475"/>
          </a:xfrm>
          <a:prstGeom prst="rect">
            <a:avLst/>
          </a:prstGeom>
        </p:spPr>
      </p:pic>
      <p:sp>
        <p:nvSpPr>
          <p:cNvPr id="9" name="Oval 8"/>
          <p:cNvSpPr/>
          <p:nvPr/>
        </p:nvSpPr>
        <p:spPr>
          <a:xfrm>
            <a:off x="3394841" y="5129048"/>
            <a:ext cx="1254236" cy="630621"/>
          </a:xfrm>
          <a:prstGeom prst="ellipse">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10" name="Straight Arrow Connector 9"/>
          <p:cNvCxnSpPr/>
          <p:nvPr/>
        </p:nvCxnSpPr>
        <p:spPr>
          <a:xfrm flipH="1">
            <a:off x="4567145" y="5434761"/>
            <a:ext cx="4162096" cy="0"/>
          </a:xfrm>
          <a:prstGeom prst="straightConnector1">
            <a:avLst/>
          </a:prstGeom>
          <a:ln w="57150">
            <a:tailEnd type="triangle"/>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619259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912429" y="141514"/>
            <a:ext cx="5094514" cy="6484992"/>
          </a:xfrm>
        </p:spPr>
        <p:txBody>
          <a:bodyPr>
            <a:normAutofit fontScale="90000"/>
          </a:bodyPr>
          <a:lstStyle/>
          <a:p>
            <a:pPr algn="r"/>
            <a:r>
              <a:rPr lang="fa-IR" sz="1800" b="1" dirty="0">
                <a:solidFill>
                  <a:srgbClr val="FF0000"/>
                </a:solidFill>
                <a:cs typeface="B Mitra" panose="00000400000000000000" pitchFamily="2" charset="-78"/>
              </a:rPr>
              <a:t>سطح تحصیلات</a:t>
            </a:r>
            <a:br>
              <a:rPr lang="en-US" sz="1800" b="1" dirty="0">
                <a:solidFill>
                  <a:schemeClr val="tx1"/>
                </a:solidFill>
                <a:cs typeface="B Mitra" panose="00000400000000000000" pitchFamily="2" charset="-78"/>
              </a:rPr>
            </a:br>
            <a:r>
              <a:rPr lang="fa-IR" sz="1800" b="1" dirty="0">
                <a:solidFill>
                  <a:schemeClr val="tx1"/>
                </a:solidFill>
                <a:cs typeface="B Mitra" panose="00000400000000000000" pitchFamily="2" charset="-78"/>
              </a:rPr>
              <a:t>این آیتم باید برای </a:t>
            </a:r>
            <a:r>
              <a:rPr lang="fa-IR" sz="1800" b="1" dirty="0">
                <a:solidFill>
                  <a:srgbClr val="FF0000"/>
                </a:solidFill>
                <a:cs typeface="B Mitra" panose="00000400000000000000" pitchFamily="2" charset="-78"/>
              </a:rPr>
              <a:t>کل جمعیت </a:t>
            </a:r>
            <a:r>
              <a:rPr lang="fa-IR" sz="1800" b="1" dirty="0">
                <a:solidFill>
                  <a:schemeClr val="tx1"/>
                </a:solidFill>
                <a:cs typeface="B Mitra" panose="00000400000000000000" pitchFamily="2" charset="-78"/>
              </a:rPr>
              <a:t>تکمیل شود.</a:t>
            </a:r>
            <a:br>
              <a:rPr lang="fa-IR" sz="1800" b="1" dirty="0">
                <a:solidFill>
                  <a:schemeClr val="tx1"/>
                </a:solidFill>
                <a:cs typeface="B Mitra" panose="00000400000000000000" pitchFamily="2" charset="-78"/>
              </a:rPr>
            </a:br>
            <a:r>
              <a:rPr lang="fa-IR" sz="1800" b="1" dirty="0">
                <a:solidFill>
                  <a:schemeClr val="tx1"/>
                </a:solidFill>
                <a:cs typeface="B Mitra" panose="00000400000000000000" pitchFamily="2" charset="-78"/>
              </a:rPr>
              <a:t>برای افرادی که صرفا سواد خواندن و نوشتن دارند </a:t>
            </a:r>
            <a:r>
              <a:rPr lang="fa-IR" sz="1800" b="1" dirty="0">
                <a:solidFill>
                  <a:srgbClr val="FF0000"/>
                </a:solidFill>
                <a:cs typeface="B Mitra" panose="00000400000000000000" pitchFamily="2" charset="-78"/>
              </a:rPr>
              <a:t>مدرک ابتدایی </a:t>
            </a:r>
            <a:r>
              <a:rPr lang="fa-IR" sz="1800" b="1" dirty="0">
                <a:solidFill>
                  <a:schemeClr val="tx1"/>
                </a:solidFill>
                <a:cs typeface="B Mitra" panose="00000400000000000000" pitchFamily="2" charset="-78"/>
              </a:rPr>
              <a:t>انتخاب شود.</a:t>
            </a:r>
            <a:br>
              <a:rPr lang="fa-IR" sz="1800" b="1" dirty="0">
                <a:solidFill>
                  <a:schemeClr val="tx1"/>
                </a:solidFill>
                <a:cs typeface="B Mitra" panose="00000400000000000000" pitchFamily="2" charset="-78"/>
              </a:rPr>
            </a:br>
            <a:r>
              <a:rPr lang="fa-IR" sz="1800" b="1" dirty="0">
                <a:solidFill>
                  <a:schemeClr val="tx1"/>
                </a:solidFill>
                <a:cs typeface="B Mitra" panose="00000400000000000000" pitchFamily="2" charset="-78"/>
              </a:rPr>
              <a:t>افرادی که در حال حاضر مشغول به تحصیل نمی‌باشند،</a:t>
            </a:r>
            <a:r>
              <a:rPr lang="en-US" sz="1800" b="1" dirty="0">
                <a:solidFill>
                  <a:schemeClr val="tx1"/>
                </a:solidFill>
                <a:cs typeface="B Mitra" panose="00000400000000000000" pitchFamily="2" charset="-78"/>
              </a:rPr>
              <a:t> </a:t>
            </a:r>
            <a:r>
              <a:rPr lang="fa-IR" sz="1800" b="1" dirty="0">
                <a:solidFill>
                  <a:schemeClr val="tx1"/>
                </a:solidFill>
                <a:cs typeface="B Mitra" panose="00000400000000000000" pitchFamily="2" charset="-78"/>
              </a:rPr>
              <a:t>آخرین مدرک تحصیلی ملاک عمل می باشد.</a:t>
            </a:r>
            <a:br>
              <a:rPr lang="fa-IR" sz="1800" b="1" dirty="0">
                <a:solidFill>
                  <a:schemeClr val="tx1"/>
                </a:solidFill>
                <a:cs typeface="B Mitra" panose="00000400000000000000" pitchFamily="2" charset="-78"/>
              </a:rPr>
            </a:br>
            <a:r>
              <a:rPr lang="fa-IR" sz="1800" b="1" dirty="0">
                <a:solidFill>
                  <a:schemeClr val="tx1"/>
                </a:solidFill>
                <a:cs typeface="B Mitra" panose="00000400000000000000" pitchFamily="2" charset="-78"/>
              </a:rPr>
              <a:t>در مورد دانشجویان، سطح تحصیلات فعلی دانشجو ملاک عمل می باشد. بطور مثال دانشجویی که در حال حاضر در مقطع کاردانی در حال تحصیل می باشد، سطح تحصیل وی دانشجوی کاردانی انتخاب می گردد.</a:t>
            </a:r>
            <a:br>
              <a:rPr lang="fa-IR" sz="1800" b="1" dirty="0">
                <a:solidFill>
                  <a:schemeClr val="tx1"/>
                </a:solidFill>
                <a:cs typeface="B Mitra" panose="00000400000000000000" pitchFamily="2" charset="-78"/>
              </a:rPr>
            </a:br>
            <a:br>
              <a:rPr lang="en-US" sz="1800" b="1" dirty="0">
                <a:solidFill>
                  <a:schemeClr val="tx1"/>
                </a:solidFill>
                <a:cs typeface="B Mitra" panose="00000400000000000000" pitchFamily="2" charset="-78"/>
              </a:rPr>
            </a:br>
            <a:r>
              <a:rPr lang="fa-IR" sz="1800" b="1" dirty="0">
                <a:solidFill>
                  <a:schemeClr val="tx1"/>
                </a:solidFill>
                <a:cs typeface="B Mitra" panose="00000400000000000000" pitchFamily="2" charset="-78"/>
              </a:rPr>
              <a:t>براي جمعيت دانش آموزي با توجه به اينكه از آيتمهاي ابتدايي، راهنمايي و دبيرستان در سامانه سيب استفاده گرديده، معادل آن در نظر گرفته شود، بطور مثال معادل راهنمايي، متوسطه اول مي باشد.</a:t>
            </a:r>
            <a:br>
              <a:rPr lang="en-US" sz="1800" b="1" dirty="0">
                <a:solidFill>
                  <a:schemeClr val="tx1"/>
                </a:solidFill>
                <a:cs typeface="B Mitra" panose="00000400000000000000" pitchFamily="2" charset="-78"/>
              </a:rPr>
            </a:br>
            <a:br>
              <a:rPr lang="en-US" sz="1800" b="1" dirty="0">
                <a:solidFill>
                  <a:schemeClr val="tx1"/>
                </a:solidFill>
                <a:cs typeface="B Mitra" panose="00000400000000000000" pitchFamily="2" charset="-78"/>
              </a:rPr>
            </a:br>
            <a:br>
              <a:rPr lang="en-US" sz="1800" b="1" dirty="0">
                <a:solidFill>
                  <a:schemeClr val="tx1"/>
                </a:solidFill>
                <a:cs typeface="B Mitra" panose="00000400000000000000" pitchFamily="2" charset="-78"/>
              </a:rPr>
            </a:br>
            <a:br>
              <a:rPr lang="en-US" sz="1800" b="1" dirty="0">
                <a:solidFill>
                  <a:schemeClr val="tx1"/>
                </a:solidFill>
                <a:cs typeface="B Mitra" panose="00000400000000000000" pitchFamily="2" charset="-78"/>
              </a:rPr>
            </a:br>
            <a:br>
              <a:rPr lang="en-US" sz="1800" b="1" dirty="0">
                <a:solidFill>
                  <a:schemeClr val="tx1"/>
                </a:solidFill>
                <a:cs typeface="B Mitra" panose="00000400000000000000" pitchFamily="2" charset="-78"/>
              </a:rPr>
            </a:br>
            <a:br>
              <a:rPr lang="en-US" sz="1800" b="1" dirty="0">
                <a:solidFill>
                  <a:schemeClr val="tx1"/>
                </a:solidFill>
                <a:cs typeface="B Mitra" panose="00000400000000000000" pitchFamily="2" charset="-78"/>
              </a:rPr>
            </a:br>
            <a:br>
              <a:rPr lang="en-US" sz="1800" b="1" dirty="0">
                <a:solidFill>
                  <a:schemeClr val="tx1"/>
                </a:solidFill>
                <a:cs typeface="B Mitra" panose="00000400000000000000" pitchFamily="2" charset="-78"/>
              </a:rPr>
            </a:br>
            <a:br>
              <a:rPr lang="fa-IR" sz="1800" b="1" dirty="0">
                <a:solidFill>
                  <a:srgbClr val="FF0000"/>
                </a:solidFill>
                <a:cs typeface="B Mitra" panose="00000400000000000000" pitchFamily="2" charset="-78"/>
              </a:rPr>
            </a:br>
            <a:r>
              <a:rPr lang="fa-IR" sz="1800" b="1" dirty="0">
                <a:solidFill>
                  <a:srgbClr val="FF0000"/>
                </a:solidFill>
                <a:cs typeface="B Mitra" panose="00000400000000000000" pitchFamily="2" charset="-78"/>
              </a:rPr>
              <a:t>نوع شغل </a:t>
            </a:r>
            <a:r>
              <a:rPr lang="fa-IR" sz="1800" b="1" dirty="0">
                <a:solidFill>
                  <a:schemeClr val="tx1"/>
                </a:solidFill>
                <a:cs typeface="B Mitra" panose="00000400000000000000" pitchFamily="2" charset="-78"/>
              </a:rPr>
              <a:t>باید برحسب مورد تکمیل گردد و همچنین جهت جمعیت دانش آموزی و دانشجویی باید گزینه محصل، دانشجو انتخاب گردد. </a:t>
            </a:r>
            <a:br>
              <a:rPr lang="fa-IR" sz="1800" b="1" dirty="0">
                <a:solidFill>
                  <a:schemeClr val="tx1"/>
                </a:solidFill>
                <a:cs typeface="B Mitra" panose="00000400000000000000" pitchFamily="2" charset="-78"/>
              </a:rPr>
            </a:br>
            <a:endParaRPr lang="en-US" sz="2000" b="1" dirty="0">
              <a:solidFill>
                <a:srgbClr val="FF0000"/>
              </a:solidFill>
              <a:cs typeface="B Mitra" panose="00000400000000000000" pitchFamily="2" charset="-78"/>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9827" y="1317386"/>
            <a:ext cx="6508143" cy="3333509"/>
          </a:xfrm>
          <a:prstGeom prst="rect">
            <a:avLst/>
          </a:prstGeom>
        </p:spPr>
      </p:pic>
      <p:sp>
        <p:nvSpPr>
          <p:cNvPr id="6" name="Oval 5"/>
          <p:cNvSpPr/>
          <p:nvPr/>
        </p:nvSpPr>
        <p:spPr>
          <a:xfrm>
            <a:off x="3560386" y="2777924"/>
            <a:ext cx="1909823" cy="74078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Oval 6"/>
          <p:cNvSpPr/>
          <p:nvPr/>
        </p:nvSpPr>
        <p:spPr>
          <a:xfrm>
            <a:off x="208343" y="2777924"/>
            <a:ext cx="1909823" cy="74078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TextBox 7"/>
          <p:cNvSpPr txBox="1"/>
          <p:nvPr/>
        </p:nvSpPr>
        <p:spPr>
          <a:xfrm>
            <a:off x="7119258" y="3578022"/>
            <a:ext cx="4915464" cy="1200329"/>
          </a:xfrm>
          <a:prstGeom prst="rect">
            <a:avLst/>
          </a:prstGeom>
          <a:noFill/>
        </p:spPr>
        <p:txBody>
          <a:bodyPr wrap="square" rtlCol="0">
            <a:spAutoFit/>
          </a:bodyPr>
          <a:lstStyle/>
          <a:p>
            <a:r>
              <a:rPr lang="fa-IR" b="1" dirty="0">
                <a:solidFill>
                  <a:srgbClr val="FF0000"/>
                </a:solidFill>
                <a:cs typeface="B Mitra" panose="00000400000000000000" pitchFamily="2" charset="-78"/>
              </a:rPr>
              <a:t>نکته</a:t>
            </a:r>
            <a:r>
              <a:rPr lang="fa-IR" b="1" dirty="0">
                <a:solidFill>
                  <a:prstClr val="black"/>
                </a:solidFill>
                <a:cs typeface="B Mitra" panose="00000400000000000000" pitchFamily="2" charset="-78"/>
              </a:rPr>
              <a:t>: در صورتیکه فرد مراجعه کننده در سنین 6 تا 18سال (سن تحصیل) بوده، ولی در حال حاضر دانش آموز نباشد آیتم </a:t>
            </a:r>
            <a:r>
              <a:rPr lang="fa-IR" b="1" dirty="0">
                <a:solidFill>
                  <a:srgbClr val="FF0000"/>
                </a:solidFill>
                <a:cs typeface="B Mitra" panose="00000400000000000000" pitchFamily="2" charset="-78"/>
              </a:rPr>
              <a:t>سطح تحصیلات </a:t>
            </a:r>
            <a:r>
              <a:rPr lang="fa-IR" b="1" dirty="0">
                <a:solidFill>
                  <a:prstClr val="black"/>
                </a:solidFill>
                <a:cs typeface="B Mitra" panose="00000400000000000000" pitchFamily="2" charset="-78"/>
              </a:rPr>
              <a:t>برحسب آخرین مدرک تحصیلی باید برای وی تکمیل گردد.</a:t>
            </a:r>
            <a:endParaRPr lang="en-US" b="1" dirty="0">
              <a:solidFill>
                <a:prstClr val="black"/>
              </a:solidFill>
              <a:cs typeface="B Mitra" panose="00000400000000000000" pitchFamily="2" charset="-78"/>
            </a:endParaRPr>
          </a:p>
        </p:txBody>
      </p:sp>
      <p:sp>
        <p:nvSpPr>
          <p:cNvPr id="9" name="TextBox 8"/>
          <p:cNvSpPr txBox="1"/>
          <p:nvPr/>
        </p:nvSpPr>
        <p:spPr>
          <a:xfrm>
            <a:off x="653143" y="4663389"/>
            <a:ext cx="6085114" cy="2031325"/>
          </a:xfrm>
          <a:prstGeom prst="rect">
            <a:avLst/>
          </a:prstGeom>
          <a:noFill/>
        </p:spPr>
        <p:txBody>
          <a:bodyPr wrap="square" rtlCol="0">
            <a:spAutoFit/>
          </a:bodyPr>
          <a:lstStyle/>
          <a:p>
            <a:r>
              <a:rPr lang="fa-IR" b="1" dirty="0">
                <a:solidFill>
                  <a:srgbClr val="FF0000"/>
                </a:solidFill>
                <a:cs typeface="B Mitra" panose="00000400000000000000" pitchFamily="2" charset="-78"/>
              </a:rPr>
              <a:t>مقطع تحصیلی </a:t>
            </a:r>
            <a:br>
              <a:rPr lang="fa-IR" b="1" dirty="0">
                <a:solidFill>
                  <a:prstClr val="black"/>
                </a:solidFill>
                <a:cs typeface="B Mitra" panose="00000400000000000000" pitchFamily="2" charset="-78"/>
              </a:rPr>
            </a:br>
            <a:r>
              <a:rPr lang="fa-IR" b="1" dirty="0">
                <a:solidFill>
                  <a:prstClr val="black"/>
                </a:solidFill>
                <a:cs typeface="B Mitra" panose="00000400000000000000" pitchFamily="2" charset="-78"/>
              </a:rPr>
              <a:t>این قسمت برای جمعیت سنین دانش آموزی و افرادی که در حال تحصیل در دانشگاه میباشند باید تکمیل گردد.در صورتی که سن فردی بین 6 الی 18 سال باشد که در حال تحصیل </a:t>
            </a:r>
            <a:r>
              <a:rPr lang="fa-IR" b="1">
                <a:solidFill>
                  <a:prstClr val="black"/>
                </a:solidFill>
                <a:cs typeface="B Mitra" panose="00000400000000000000" pitchFamily="2" charset="-78"/>
              </a:rPr>
              <a:t>نیز نمیباشد، </a:t>
            </a:r>
            <a:r>
              <a:rPr lang="fa-IR" b="1">
                <a:solidFill>
                  <a:srgbClr val="FF0000"/>
                </a:solidFill>
                <a:cs typeface="B Mitra" panose="00000400000000000000" pitchFamily="2" charset="-78"/>
              </a:rPr>
              <a:t>غیر دانش آموز </a:t>
            </a:r>
            <a:r>
              <a:rPr lang="fa-IR" b="1">
                <a:solidFill>
                  <a:prstClr val="black"/>
                </a:solidFill>
                <a:cs typeface="B Mitra" panose="00000400000000000000" pitchFamily="2" charset="-78"/>
              </a:rPr>
              <a:t>انتخاب </a:t>
            </a:r>
            <a:r>
              <a:rPr lang="fa-IR" b="1" dirty="0">
                <a:solidFill>
                  <a:prstClr val="black"/>
                </a:solidFill>
                <a:cs typeface="B Mitra" panose="00000400000000000000" pitchFamily="2" charset="-78"/>
              </a:rPr>
              <a:t>گردد.</a:t>
            </a:r>
            <a:br>
              <a:rPr lang="fa-IR" b="1" dirty="0">
                <a:solidFill>
                  <a:prstClr val="black"/>
                </a:solidFill>
                <a:cs typeface="B Mitra" panose="00000400000000000000" pitchFamily="2" charset="-78"/>
              </a:rPr>
            </a:br>
            <a:r>
              <a:rPr lang="fa-IR" b="1" dirty="0">
                <a:solidFill>
                  <a:prstClr val="black"/>
                </a:solidFill>
                <a:cs typeface="B Mitra" panose="00000400000000000000" pitchFamily="2" charset="-78"/>
              </a:rPr>
              <a:t>دوره پیش دبستانی از ابتدای 5 سالگی شروع میشود.</a:t>
            </a:r>
            <a:br>
              <a:rPr lang="fa-IR" b="1" dirty="0">
                <a:solidFill>
                  <a:prstClr val="black"/>
                </a:solidFill>
                <a:cs typeface="B Mitra" panose="00000400000000000000" pitchFamily="2" charset="-78"/>
              </a:rPr>
            </a:br>
            <a:r>
              <a:rPr lang="fa-IR" b="1" dirty="0">
                <a:solidFill>
                  <a:prstClr val="black"/>
                </a:solidFill>
                <a:cs typeface="B Mitra" panose="00000400000000000000" pitchFamily="2" charset="-78"/>
              </a:rPr>
              <a:t>در صورتی که فرد دانشجو باشد، آیتم دانشجو انتخاب شود.</a:t>
            </a:r>
            <a:br>
              <a:rPr lang="fa-IR" sz="2000" b="1" dirty="0">
                <a:solidFill>
                  <a:srgbClr val="FF0000"/>
                </a:solidFill>
                <a:cs typeface="B Mitra" panose="00000400000000000000" pitchFamily="2" charset="-78"/>
              </a:rPr>
            </a:br>
            <a:endParaRPr lang="en-US" dirty="0">
              <a:solidFill>
                <a:prstClr val="black"/>
              </a:solidFill>
            </a:endParaRPr>
          </a:p>
        </p:txBody>
      </p:sp>
    </p:spTree>
    <p:extLst>
      <p:ext uri="{BB962C8B-B14F-4D97-AF65-F5344CB8AC3E}">
        <p14:creationId xmlns:p14="http://schemas.microsoft.com/office/powerpoint/2010/main" val="1290715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976" y="2201917"/>
            <a:ext cx="8596668" cy="872359"/>
          </a:xfrm>
        </p:spPr>
        <p:txBody>
          <a:bodyPr/>
          <a:lstStyle/>
          <a:p>
            <a:pPr algn="ctr" rtl="1"/>
            <a:r>
              <a:rPr lang="fa-IR" dirty="0">
                <a:solidFill>
                  <a:srgbClr val="FF0000"/>
                </a:solidFill>
              </a:rPr>
              <a:t>آموزش نحوه ثبت نام</a:t>
            </a:r>
            <a:endParaRPr lang="en-US" dirty="0">
              <a:solidFill>
                <a:srgbClr val="FF0000"/>
              </a:solidFill>
            </a:endParaRPr>
          </a:p>
        </p:txBody>
      </p:sp>
    </p:spTree>
    <p:extLst>
      <p:ext uri="{BB962C8B-B14F-4D97-AF65-F5344CB8AC3E}">
        <p14:creationId xmlns:p14="http://schemas.microsoft.com/office/powerpoint/2010/main" val="1415754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8275" y="546490"/>
            <a:ext cx="8524539" cy="1277054"/>
          </a:xfrm>
        </p:spPr>
        <p:txBody>
          <a:bodyPr>
            <a:normAutofit/>
          </a:bodyPr>
          <a:lstStyle/>
          <a:p>
            <a:pPr algn="r"/>
            <a:r>
              <a:rPr lang="fa-IR" sz="1800" b="1" dirty="0">
                <a:solidFill>
                  <a:schemeClr val="tx1"/>
                </a:solidFill>
                <a:cs typeface="B Mitra" panose="00000400000000000000" pitchFamily="2" charset="-78"/>
              </a:rPr>
              <a:t>ثبت نام فرد جدید که تا کنون در سامانه ثبت نام نشده است</a:t>
            </a:r>
            <a:br>
              <a:rPr lang="fa-IR" sz="1800" b="1" dirty="0">
                <a:solidFill>
                  <a:schemeClr val="tx1"/>
                </a:solidFill>
                <a:cs typeface="B Mitra" panose="00000400000000000000" pitchFamily="2" charset="-78"/>
              </a:rPr>
            </a:br>
            <a:r>
              <a:rPr lang="fa-IR" sz="1800" b="1" dirty="0">
                <a:solidFill>
                  <a:schemeClr val="tx1"/>
                </a:solidFill>
                <a:cs typeface="B Mitra" panose="00000400000000000000" pitchFamily="2" charset="-78"/>
              </a:rPr>
              <a:t>1-ثبت نام وسرشماری  2-ثبت نام خدمت گیرنده </a:t>
            </a:r>
            <a:br>
              <a:rPr lang="fa-IR" sz="1800" b="1" dirty="0">
                <a:solidFill>
                  <a:schemeClr val="tx1"/>
                </a:solidFill>
                <a:cs typeface="B Mitra" panose="00000400000000000000" pitchFamily="2" charset="-78"/>
              </a:rPr>
            </a:br>
            <a:endParaRPr lang="en-US" sz="1800" b="1" dirty="0">
              <a:solidFill>
                <a:schemeClr val="tx1"/>
              </a:solidFill>
              <a:cs typeface="B Mitra" panose="00000400000000000000" pitchFamily="2" charset="-78"/>
            </a:endParaRP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25853" y="2160588"/>
            <a:ext cx="6900332" cy="3881437"/>
          </a:xfrm>
        </p:spPr>
      </p:pic>
      <p:cxnSp>
        <p:nvCxnSpPr>
          <p:cNvPr id="11" name="Straight Arrow Connector 10"/>
          <p:cNvCxnSpPr/>
          <p:nvPr/>
        </p:nvCxnSpPr>
        <p:spPr>
          <a:xfrm>
            <a:off x="6053959" y="1072055"/>
            <a:ext cx="10510" cy="1502979"/>
          </a:xfrm>
          <a:prstGeom prst="straightConnector1">
            <a:avLst/>
          </a:prstGeom>
          <a:ln w="57150">
            <a:tailEnd type="triangle"/>
          </a:ln>
        </p:spPr>
        <p:style>
          <a:lnRef idx="1">
            <a:schemeClr val="accent5"/>
          </a:lnRef>
          <a:fillRef idx="0">
            <a:schemeClr val="accent5"/>
          </a:fillRef>
          <a:effectRef idx="0">
            <a:schemeClr val="accent5"/>
          </a:effectRef>
          <a:fontRef idx="minor">
            <a:schemeClr val="tx1"/>
          </a:fontRef>
        </p:style>
      </p:cxnSp>
      <p:cxnSp>
        <p:nvCxnSpPr>
          <p:cNvPr id="13" name="Straight Arrow Connector 12"/>
          <p:cNvCxnSpPr/>
          <p:nvPr/>
        </p:nvCxnSpPr>
        <p:spPr>
          <a:xfrm flipH="1">
            <a:off x="7141580" y="1072054"/>
            <a:ext cx="1368141" cy="1231308"/>
          </a:xfrm>
          <a:prstGeom prst="straightConnector1">
            <a:avLst/>
          </a:prstGeom>
          <a:ln w="57150">
            <a:tailEnd type="triangle"/>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81469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3544" y="655633"/>
            <a:ext cx="4007521" cy="2616523"/>
          </a:xfrm>
        </p:spPr>
        <p:txBody>
          <a:bodyPr>
            <a:normAutofit fontScale="90000"/>
          </a:bodyPr>
          <a:lstStyle/>
          <a:p>
            <a:pPr algn="r" rtl="1"/>
            <a:r>
              <a:rPr lang="fa-IR" sz="2000" b="1" dirty="0">
                <a:solidFill>
                  <a:schemeClr val="tx1"/>
                </a:solidFill>
                <a:cs typeface="B Mitra" panose="00000400000000000000" pitchFamily="2" charset="-78"/>
              </a:rPr>
              <a:t>پس از ورود، فرم اطلاعات زیر را تکمیل کنید</a:t>
            </a:r>
            <a:br>
              <a:rPr lang="en-US" sz="2000" b="1" dirty="0">
                <a:solidFill>
                  <a:schemeClr val="tx1"/>
                </a:solidFill>
                <a:cs typeface="B Mitra" panose="00000400000000000000" pitchFamily="2" charset="-78"/>
              </a:rPr>
            </a:br>
            <a:r>
              <a:rPr lang="en-US" sz="2000" b="1" dirty="0">
                <a:solidFill>
                  <a:schemeClr val="tx1"/>
                </a:solidFill>
                <a:cs typeface="B Mitra" panose="00000400000000000000" pitchFamily="2" charset="-78"/>
              </a:rPr>
              <a:t>1</a:t>
            </a:r>
            <a:r>
              <a:rPr lang="fa-IR" sz="2000" b="1" dirty="0">
                <a:solidFill>
                  <a:schemeClr val="tx1"/>
                </a:solidFill>
                <a:cs typeface="B Mitra" panose="00000400000000000000" pitchFamily="2" charset="-78"/>
              </a:rPr>
              <a:t>-ملیت</a:t>
            </a:r>
            <a:br>
              <a:rPr lang="fa-IR" sz="2000" b="1" dirty="0">
                <a:solidFill>
                  <a:schemeClr val="tx1"/>
                </a:solidFill>
                <a:cs typeface="B Mitra" panose="00000400000000000000" pitchFamily="2" charset="-78"/>
              </a:rPr>
            </a:br>
            <a:r>
              <a:rPr lang="fa-IR" sz="2000" b="1" dirty="0">
                <a:solidFill>
                  <a:schemeClr val="tx1"/>
                </a:solidFill>
                <a:cs typeface="B Mitra" panose="00000400000000000000" pitchFamily="2" charset="-78"/>
              </a:rPr>
              <a:t>  </a:t>
            </a:r>
            <a:br>
              <a:rPr lang="fa-IR" sz="2000" b="1" dirty="0">
                <a:solidFill>
                  <a:schemeClr val="tx1"/>
                </a:solidFill>
                <a:cs typeface="B Mitra" panose="00000400000000000000" pitchFamily="2" charset="-78"/>
              </a:rPr>
            </a:br>
            <a:r>
              <a:rPr lang="fa-IR" sz="2000" b="1" dirty="0">
                <a:solidFill>
                  <a:schemeClr val="tx1"/>
                </a:solidFill>
                <a:cs typeface="B Mitra" panose="00000400000000000000" pitchFamily="2" charset="-78"/>
              </a:rPr>
              <a:t>2- کد ملی   </a:t>
            </a:r>
            <a:br>
              <a:rPr lang="fa-IR" sz="2000" b="1" dirty="0">
                <a:solidFill>
                  <a:schemeClr val="tx1"/>
                </a:solidFill>
                <a:cs typeface="B Mitra" panose="00000400000000000000" pitchFamily="2" charset="-78"/>
              </a:rPr>
            </a:br>
            <a:br>
              <a:rPr lang="fa-IR" sz="2000" b="1" dirty="0">
                <a:solidFill>
                  <a:schemeClr val="tx1"/>
                </a:solidFill>
                <a:cs typeface="B Mitra" panose="00000400000000000000" pitchFamily="2" charset="-78"/>
              </a:rPr>
            </a:br>
            <a:r>
              <a:rPr lang="fa-IR" sz="2000" b="1" dirty="0">
                <a:solidFill>
                  <a:schemeClr val="tx1"/>
                </a:solidFill>
                <a:cs typeface="B Mitra" panose="00000400000000000000" pitchFamily="2" charset="-78"/>
              </a:rPr>
              <a:t> 3–در صورت نوزاد بودن تیک زده شود</a:t>
            </a:r>
            <a:br>
              <a:rPr lang="fa-IR" sz="2000" b="1" dirty="0">
                <a:solidFill>
                  <a:schemeClr val="tx1"/>
                </a:solidFill>
                <a:cs typeface="B Mitra" panose="00000400000000000000" pitchFamily="2" charset="-78"/>
              </a:rPr>
            </a:br>
            <a:r>
              <a:rPr lang="fa-IR" sz="2000" b="1" dirty="0">
                <a:solidFill>
                  <a:schemeClr val="tx1"/>
                </a:solidFill>
                <a:cs typeface="B Mitra" panose="00000400000000000000" pitchFamily="2" charset="-78"/>
              </a:rPr>
              <a:t>  </a:t>
            </a:r>
            <a:br>
              <a:rPr lang="fa-IR" sz="2000" b="1" dirty="0">
                <a:solidFill>
                  <a:schemeClr val="tx1"/>
                </a:solidFill>
                <a:cs typeface="B Mitra" panose="00000400000000000000" pitchFamily="2" charset="-78"/>
              </a:rPr>
            </a:br>
            <a:r>
              <a:rPr lang="fa-IR" sz="2000" b="1" dirty="0">
                <a:solidFill>
                  <a:schemeClr val="tx1"/>
                </a:solidFill>
                <a:cs typeface="B Mitra" panose="00000400000000000000" pitchFamily="2" charset="-78"/>
              </a:rPr>
              <a:t> 4-سال تولد   </a:t>
            </a:r>
            <a:br>
              <a:rPr lang="fa-IR" sz="2000" b="1" dirty="0">
                <a:solidFill>
                  <a:schemeClr val="tx1"/>
                </a:solidFill>
                <a:cs typeface="B Mitra" panose="00000400000000000000" pitchFamily="2" charset="-78"/>
              </a:rPr>
            </a:br>
            <a:br>
              <a:rPr lang="fa-IR" sz="2000" b="1" dirty="0">
                <a:solidFill>
                  <a:schemeClr val="tx1"/>
                </a:solidFill>
                <a:cs typeface="B Mitra" panose="00000400000000000000" pitchFamily="2" charset="-78"/>
              </a:rPr>
            </a:br>
            <a:r>
              <a:rPr lang="fa-IR" sz="2000" b="1" dirty="0">
                <a:solidFill>
                  <a:schemeClr val="tx1"/>
                </a:solidFill>
                <a:cs typeface="B Mitra" panose="00000400000000000000" pitchFamily="2" charset="-78"/>
              </a:rPr>
              <a:t>  5-در صورت داشتن کد خانوار</a:t>
            </a:r>
            <a:endParaRPr lang="en-US" sz="1600" b="1" dirty="0">
              <a:solidFill>
                <a:schemeClr val="tx1"/>
              </a:solidFill>
              <a:cs typeface="B Mitra" panose="00000400000000000000" pitchFamily="2" charset="-78"/>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230" y="245466"/>
            <a:ext cx="5100474" cy="3254480"/>
          </a:xfrm>
          <a:prstGeom prst="rect">
            <a:avLst/>
          </a:prstGeom>
        </p:spPr>
      </p:pic>
      <p:sp>
        <p:nvSpPr>
          <p:cNvPr id="3" name="TextBox 2"/>
          <p:cNvSpPr txBox="1"/>
          <p:nvPr/>
        </p:nvSpPr>
        <p:spPr>
          <a:xfrm>
            <a:off x="5387605" y="3995907"/>
            <a:ext cx="6184285" cy="1477328"/>
          </a:xfrm>
          <a:prstGeom prst="rect">
            <a:avLst/>
          </a:prstGeom>
          <a:noFill/>
        </p:spPr>
        <p:txBody>
          <a:bodyPr wrap="square" rtlCol="0">
            <a:spAutoFit/>
          </a:bodyPr>
          <a:lstStyle/>
          <a:p>
            <a:pPr algn="r" rtl="1"/>
            <a:r>
              <a:rPr lang="fa-IR" dirty="0">
                <a:cs typeface="B Titr" panose="00000700000000000000" pitchFamily="2" charset="-78"/>
              </a:rPr>
              <a:t>تذکر:</a:t>
            </a:r>
          </a:p>
          <a:p>
            <a:pPr algn="r" rtl="1"/>
            <a:r>
              <a:rPr lang="fa-IR" dirty="0">
                <a:cs typeface="B Titr" panose="00000700000000000000" pitchFamily="2" charset="-78"/>
              </a:rPr>
              <a:t>در صورت نمایش پیغام (</a:t>
            </a:r>
            <a:r>
              <a:rPr lang="fa-IR" dirty="0">
                <a:solidFill>
                  <a:srgbClr val="FF0000"/>
                </a:solidFill>
                <a:cs typeface="B Titr" panose="00000700000000000000" pitchFamily="2" charset="-78"/>
              </a:rPr>
              <a:t>این کد ملی قبلا در پایگاه... ثبت شده </a:t>
            </a:r>
            <a:r>
              <a:rPr lang="fa-IR" dirty="0">
                <a:cs typeface="B Titr" panose="00000700000000000000" pitchFamily="2" charset="-78"/>
              </a:rPr>
              <a:t>)وبا توجه به این که هر فرد در سامانه فقط  یک بار میتواند  ثبت نام شود در صورتی که کد ملی در سطح یکی از دانشگاههای (شیراز-فسا-لار- گراش -جهرم) باشد، از طریق مهاجرت میتوان کد ملی را تحت پوشش قرار داد.</a:t>
            </a:r>
            <a:endParaRPr lang="en-US" dirty="0">
              <a:cs typeface="B Titr" panose="00000700000000000000" pitchFamily="2" charset="-78"/>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230" y="3647090"/>
            <a:ext cx="5100474" cy="3005959"/>
          </a:xfrm>
          <a:prstGeom prst="rect">
            <a:avLst/>
          </a:prstGeom>
        </p:spPr>
      </p:pic>
    </p:spTree>
    <p:extLst>
      <p:ext uri="{BB962C8B-B14F-4D97-AF65-F5344CB8AC3E}">
        <p14:creationId xmlns:p14="http://schemas.microsoft.com/office/powerpoint/2010/main" val="467245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8281" y="304800"/>
            <a:ext cx="9559742" cy="1114097"/>
          </a:xfrm>
        </p:spPr>
        <p:txBody>
          <a:bodyPr>
            <a:normAutofit/>
          </a:bodyPr>
          <a:lstStyle/>
          <a:p>
            <a:pPr algn="just" rtl="1"/>
            <a:r>
              <a:rPr lang="fa-IR" sz="2000" b="1" dirty="0">
                <a:solidFill>
                  <a:schemeClr val="tx1"/>
                </a:solidFill>
                <a:cs typeface="B Mitra" panose="00000400000000000000" pitchFamily="2" charset="-78"/>
              </a:rPr>
              <a:t>در هنگام ثبت نام اگر فرد، کودک زیر سه ماه باشد باید گزینه(</a:t>
            </a:r>
            <a:r>
              <a:rPr lang="en-US" altLang="en-US" sz="2000" b="1" dirty="0">
                <a:solidFill>
                  <a:srgbClr val="0070C0"/>
                </a:solidFill>
                <a:latin typeface="WYekan"/>
                <a:cs typeface="B Mitra" panose="00000400000000000000" pitchFamily="2" charset="-78"/>
              </a:rPr>
              <a:t> </a:t>
            </a:r>
            <a:r>
              <a:rPr lang="ar-SA" altLang="en-US" sz="2000" b="1" dirty="0">
                <a:solidFill>
                  <a:srgbClr val="FF0000"/>
                </a:solidFill>
                <a:cs typeface="B Mitra" panose="00000400000000000000" pitchFamily="2" charset="-78"/>
              </a:rPr>
              <a:t>سن کمتر از 3 ماه است و هنوز کد ملی دریافت نشده است</a:t>
            </a:r>
            <a:r>
              <a:rPr lang="fa-IR" sz="2000" b="1" dirty="0">
                <a:solidFill>
                  <a:schemeClr val="tx1"/>
                </a:solidFill>
                <a:cs typeface="B Mitra" panose="00000400000000000000" pitchFamily="2" charset="-78"/>
              </a:rPr>
              <a:t>) را انتخاب نماییم که در این صورت سامانه  یک کد فرضی و منحصرفرد برای کودک ایجاد میکند که این کد فرضی هنگامی که کودک کد ملی اصلی خود را دریافت کرد ، باید حداکثر تا سن 3ماهگی  ویرایش گردد.</a:t>
            </a:r>
            <a:endParaRPr lang="en-US" sz="2000" b="1" dirty="0">
              <a:solidFill>
                <a:schemeClr val="tx1"/>
              </a:solidFill>
              <a:cs typeface="B Mitra" panose="00000400000000000000" pitchFamily="2" charset="-78"/>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9300" y="1650123"/>
            <a:ext cx="8127453" cy="4729655"/>
          </a:xfrm>
          <a:prstGeom prst="rect">
            <a:avLst/>
          </a:prstGeom>
        </p:spPr>
      </p:pic>
      <p:cxnSp>
        <p:nvCxnSpPr>
          <p:cNvPr id="9" name="Straight Arrow Connector 8"/>
          <p:cNvCxnSpPr/>
          <p:nvPr/>
        </p:nvCxnSpPr>
        <p:spPr>
          <a:xfrm flipH="1">
            <a:off x="4628328" y="1324303"/>
            <a:ext cx="2129824" cy="2690648"/>
          </a:xfrm>
          <a:prstGeom prst="straightConnector1">
            <a:avLst/>
          </a:prstGeom>
          <a:ln w="57150">
            <a:tailEnd type="triangle"/>
          </a:ln>
        </p:spPr>
        <p:style>
          <a:lnRef idx="1">
            <a:schemeClr val="accent5"/>
          </a:lnRef>
          <a:fillRef idx="0">
            <a:schemeClr val="accent5"/>
          </a:fillRef>
          <a:effectRef idx="0">
            <a:schemeClr val="accent5"/>
          </a:effectRef>
          <a:fontRef idx="minor">
            <a:schemeClr val="tx1"/>
          </a:fontRef>
        </p:style>
      </p:cxnSp>
      <p:pic>
        <p:nvPicPr>
          <p:cNvPr id="1025" name="DefaultOcx"/>
          <p:cNvPicPr preferRelativeResize="0">
            <a:picLocks noChangeArrowheads="1" noChangeShapeType="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controls>
      <mc:AlternateContent xmlns:mc="http://schemas.openxmlformats.org/markup-compatibility/2006">
        <mc:Choice xmlns:v="urn:schemas-microsoft-com:vml" Requires="v">
          <p:control name="HTMLCheckbox1" r:id="rId1" imgW="257040" imgH="304920"/>
        </mc:Choice>
        <mc:Fallback>
          <p:control name="HTMLCheckbox1" r:id="rId1" imgW="257040" imgH="304920">
            <p:pic>
              <p:nvPicPr>
                <p:cNvPr id="3" name="HTMLCheckbox1"/>
                <p:cNvPicPr preferRelativeResize="0">
                  <a:picLocks noChangeArrowheads="1" noChangeShapeType="1"/>
                </p:cNvPicPr>
                <p:nvPr/>
              </p:nvPicPr>
              <p:blipFill>
                <a:blip r:embed="rId5"/>
                <a:srcRect/>
                <a:stretch>
                  <a:fillRect/>
                </a:stretch>
              </p:blipFill>
              <p:spPr bwMode="auto">
                <a:xfrm>
                  <a:off x="0" y="0"/>
                  <a:ext cx="1498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221160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6097" y="425669"/>
            <a:ext cx="9628515" cy="1479331"/>
          </a:xfrm>
        </p:spPr>
        <p:txBody>
          <a:bodyPr>
            <a:normAutofit/>
          </a:bodyPr>
          <a:lstStyle/>
          <a:p>
            <a:pPr algn="just" rtl="1"/>
            <a:r>
              <a:rPr lang="fa-IR" sz="2400" dirty="0">
                <a:solidFill>
                  <a:schemeClr val="tx1"/>
                </a:solidFill>
                <a:cs typeface="B Mitra" panose="00000400000000000000" pitchFamily="2" charset="-78"/>
              </a:rPr>
              <a:t>برای ثبت نام افراد غیر ایرانی باید در قسمت </a:t>
            </a:r>
            <a:r>
              <a:rPr lang="fa-IR" sz="2400" dirty="0">
                <a:solidFill>
                  <a:srgbClr val="FF0000"/>
                </a:solidFill>
                <a:cs typeface="B Mitra" panose="00000400000000000000" pitchFamily="2" charset="-78"/>
              </a:rPr>
              <a:t>ملیت</a:t>
            </a:r>
            <a:r>
              <a:rPr lang="fa-IR" sz="2400" dirty="0">
                <a:solidFill>
                  <a:srgbClr val="0070C0"/>
                </a:solidFill>
                <a:cs typeface="B Mitra" panose="00000400000000000000" pitchFamily="2" charset="-78"/>
              </a:rPr>
              <a:t> </a:t>
            </a:r>
            <a:r>
              <a:rPr lang="fa-IR" sz="2400" dirty="0">
                <a:solidFill>
                  <a:schemeClr val="tx1"/>
                </a:solidFill>
                <a:cs typeface="B Mitra" panose="00000400000000000000" pitchFamily="2" charset="-78"/>
              </a:rPr>
              <a:t>گزینه غیر ایرانی را انتخاب کنیم که در این صورت یک کد فرضی برای فرد ایجاد میشود که توصیه میگردد این کد به فرد اعلام گردد تا در صورت مراجعه به هر مرکز درمانی با همین کد خدمات را دریافت نماید. </a:t>
            </a:r>
            <a:endParaRPr lang="en-US" sz="2400" dirty="0">
              <a:solidFill>
                <a:schemeClr val="tx1"/>
              </a:solidFill>
              <a:cs typeface="B Mitra" panose="00000400000000000000" pitchFamily="2" charset="-78"/>
            </a:endParaRPr>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77334" y="1744718"/>
            <a:ext cx="8687383" cy="4213225"/>
          </a:xfrm>
        </p:spPr>
      </p:pic>
      <p:cxnSp>
        <p:nvCxnSpPr>
          <p:cNvPr id="7" name="Straight Arrow Connector 6"/>
          <p:cNvCxnSpPr/>
          <p:nvPr/>
        </p:nvCxnSpPr>
        <p:spPr>
          <a:xfrm flipH="1">
            <a:off x="4929352" y="1219200"/>
            <a:ext cx="1692165" cy="1776248"/>
          </a:xfrm>
          <a:prstGeom prst="straightConnector1">
            <a:avLst/>
          </a:prstGeom>
          <a:ln w="57150">
            <a:tailEnd type="triangle"/>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263463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7914" y="2107324"/>
            <a:ext cx="8596668" cy="1320800"/>
          </a:xfrm>
        </p:spPr>
        <p:txBody>
          <a:bodyPr/>
          <a:lstStyle/>
          <a:p>
            <a:pPr algn="ctr"/>
            <a:r>
              <a:rPr lang="fa-IR" sz="4400" dirty="0">
                <a:solidFill>
                  <a:srgbClr val="FF0000"/>
                </a:solidFill>
              </a:rPr>
              <a:t>مهاجرت</a:t>
            </a:r>
            <a:endParaRPr lang="en-US" sz="4400" dirty="0">
              <a:solidFill>
                <a:srgbClr val="FF0000"/>
              </a:solidFill>
            </a:endParaRPr>
          </a:p>
        </p:txBody>
      </p:sp>
    </p:spTree>
    <p:extLst>
      <p:ext uri="{BB962C8B-B14F-4D97-AF65-F5344CB8AC3E}">
        <p14:creationId xmlns:p14="http://schemas.microsoft.com/office/powerpoint/2010/main" val="1224387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2972" y="757386"/>
            <a:ext cx="5349014" cy="5851758"/>
          </a:xfrm>
        </p:spPr>
        <p:txBody>
          <a:bodyPr>
            <a:noAutofit/>
          </a:bodyPr>
          <a:lstStyle/>
          <a:p>
            <a:pPr marL="342900" indent="-342900" algn="just" rtl="1">
              <a:buFont typeface="Arial" pitchFamily="34" charset="0"/>
              <a:buChar char="•"/>
            </a:pPr>
            <a:r>
              <a:rPr lang="fa-IR" sz="2000" b="1" dirty="0">
                <a:solidFill>
                  <a:schemeClr val="tx1"/>
                </a:solidFill>
                <a:cs typeface="B Mitra" panose="00000400000000000000" pitchFamily="2" charset="-78"/>
              </a:rPr>
              <a:t>در صورتی که خدمت گیرنده در سطح یکی از دانشگاههای (شیراز-فسا-لار-گراش-جهرم) ثبت شده باشد و در حال حاضر تحت پوشش هیچ پایگاهی نباشد میتوان این فرد را از منوی </a:t>
            </a:r>
            <a:r>
              <a:rPr lang="fa-IR" sz="2000" b="1" dirty="0">
                <a:solidFill>
                  <a:srgbClr val="FF0000"/>
                </a:solidFill>
                <a:cs typeface="B Mitra" panose="00000400000000000000" pitchFamily="2" charset="-78"/>
              </a:rPr>
              <a:t>"ثبت نام و سرشماری/ مهاجرت/ ورود خدمت گیرنده" </a:t>
            </a:r>
            <a:r>
              <a:rPr lang="fa-IR" sz="2000" b="1" dirty="0">
                <a:solidFill>
                  <a:schemeClr val="tx1"/>
                </a:solidFill>
                <a:cs typeface="B Mitra" panose="00000400000000000000" pitchFamily="2" charset="-78"/>
              </a:rPr>
              <a:t>تحت پوشش قرار داد و نیازی به خروج از دانشگاهای دیگر یا ثبت نام مجدد نمیباشد.</a:t>
            </a:r>
            <a:br>
              <a:rPr lang="fa-IR" sz="2000" b="1" dirty="0">
                <a:solidFill>
                  <a:schemeClr val="tx1"/>
                </a:solidFill>
                <a:cs typeface="B Mitra" panose="00000400000000000000" pitchFamily="2" charset="-78"/>
              </a:rPr>
            </a:br>
            <a:br>
              <a:rPr lang="fa-IR" sz="2000" b="1" dirty="0">
                <a:solidFill>
                  <a:schemeClr val="tx1"/>
                </a:solidFill>
                <a:cs typeface="B Mitra" panose="00000400000000000000" pitchFamily="2" charset="-78"/>
              </a:rPr>
            </a:br>
            <a:r>
              <a:rPr lang="fa-IR" sz="2000" b="1" dirty="0">
                <a:solidFill>
                  <a:schemeClr val="tx1"/>
                </a:solidFill>
                <a:cs typeface="B Mitra" panose="00000400000000000000" pitchFamily="2" charset="-78"/>
              </a:rPr>
              <a:t>در صورتی که خدمت گیرنده تحت پوشش یک پایگاه از دانشگاههای نامبرده باشد، خدمت گیرنده میبایست ابتدا با مراجعه به آن پایگاه نسبت به خروج از جمعیت تحت </a:t>
            </a:r>
            <a:br>
              <a:rPr lang="fa-IR" sz="2000" b="1" dirty="0">
                <a:solidFill>
                  <a:schemeClr val="tx1"/>
                </a:solidFill>
                <a:cs typeface="B Mitra" panose="00000400000000000000" pitchFamily="2" charset="-78"/>
              </a:rPr>
            </a:br>
            <a:r>
              <a:rPr lang="fa-IR" sz="2000" b="1" dirty="0">
                <a:solidFill>
                  <a:schemeClr val="tx1"/>
                </a:solidFill>
                <a:cs typeface="B Mitra" panose="00000400000000000000" pitchFamily="2" charset="-78"/>
              </a:rPr>
              <a:t>پوشش پایگاه اقدام</a:t>
            </a:r>
            <a:r>
              <a:rPr lang="en-US" sz="2000" b="1" dirty="0">
                <a:solidFill>
                  <a:schemeClr val="tx1"/>
                </a:solidFill>
                <a:cs typeface="B Mitra" panose="00000400000000000000" pitchFamily="2" charset="-78"/>
              </a:rPr>
              <a:t> </a:t>
            </a:r>
            <a:r>
              <a:rPr lang="fa-IR" sz="2000" b="1" dirty="0">
                <a:solidFill>
                  <a:schemeClr val="tx1"/>
                </a:solidFill>
                <a:cs typeface="B Mitra" panose="00000400000000000000" pitchFamily="2" charset="-78"/>
              </a:rPr>
              <a:t>نماید.</a:t>
            </a:r>
            <a:br>
              <a:rPr lang="fa-IR" sz="2000" b="1" dirty="0">
                <a:solidFill>
                  <a:schemeClr val="tx1"/>
                </a:solidFill>
                <a:cs typeface="B Mitra" panose="00000400000000000000" pitchFamily="2" charset="-78"/>
              </a:rPr>
            </a:br>
            <a:br>
              <a:rPr lang="fa-IR" sz="2000" b="1" dirty="0">
                <a:solidFill>
                  <a:schemeClr val="tx1"/>
                </a:solidFill>
                <a:cs typeface="B Mitra" panose="00000400000000000000" pitchFamily="2" charset="-78"/>
              </a:rPr>
            </a:br>
            <a:br>
              <a:rPr lang="fa-IR" sz="2000" b="1" dirty="0">
                <a:solidFill>
                  <a:schemeClr val="tx1"/>
                </a:solidFill>
                <a:cs typeface="B Mitra" panose="00000400000000000000" pitchFamily="2" charset="-78"/>
              </a:rPr>
            </a:br>
            <a:br>
              <a:rPr lang="fa-IR" sz="2000" b="1" dirty="0">
                <a:solidFill>
                  <a:schemeClr val="tx1"/>
                </a:solidFill>
                <a:cs typeface="B Mitra" panose="00000400000000000000" pitchFamily="2" charset="-78"/>
              </a:rPr>
            </a:br>
            <a:br>
              <a:rPr lang="fa-IR" sz="2000" b="1" dirty="0">
                <a:solidFill>
                  <a:schemeClr val="tx1"/>
                </a:solidFill>
                <a:cs typeface="B Mitra" panose="00000400000000000000" pitchFamily="2" charset="-78"/>
              </a:rPr>
            </a:br>
            <a:br>
              <a:rPr lang="fa-IR" sz="2000" b="1" dirty="0">
                <a:solidFill>
                  <a:schemeClr val="tx1"/>
                </a:solidFill>
                <a:cs typeface="B Mitra" panose="00000400000000000000" pitchFamily="2" charset="-78"/>
              </a:rPr>
            </a:br>
            <a:br>
              <a:rPr lang="fa-IR" sz="2000" b="1" dirty="0">
                <a:solidFill>
                  <a:schemeClr val="tx1"/>
                </a:solidFill>
                <a:cs typeface="B Mitra" panose="00000400000000000000" pitchFamily="2" charset="-78"/>
              </a:rPr>
            </a:br>
            <a:endParaRPr lang="en-US" sz="2000" b="1" dirty="0">
              <a:solidFill>
                <a:schemeClr val="tx1"/>
              </a:solidFill>
              <a:cs typeface="B Mitra" panose="00000400000000000000" pitchFamily="2" charset="-78"/>
            </a:endParaRP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04800" y="101984"/>
            <a:ext cx="4801720" cy="3030100"/>
          </a:xfrm>
        </p:spPr>
      </p:pic>
      <p:cxnSp>
        <p:nvCxnSpPr>
          <p:cNvPr id="5" name="Straight Arrow Connector 4"/>
          <p:cNvCxnSpPr/>
          <p:nvPr/>
        </p:nvCxnSpPr>
        <p:spPr>
          <a:xfrm flipH="1" flipV="1">
            <a:off x="3769112" y="1806498"/>
            <a:ext cx="2167566" cy="479502"/>
          </a:xfrm>
          <a:prstGeom prst="straightConnector1">
            <a:avLst/>
          </a:prstGeom>
          <a:ln w="57150">
            <a:tailEnd type="triangle"/>
          </a:ln>
        </p:spPr>
        <p:style>
          <a:lnRef idx="1">
            <a:schemeClr val="accent5"/>
          </a:lnRef>
          <a:fillRef idx="0">
            <a:schemeClr val="accent5"/>
          </a:fillRef>
          <a:effectRef idx="0">
            <a:schemeClr val="accent5"/>
          </a:effectRef>
          <a:fontRef idx="minor">
            <a:schemeClr val="tx1"/>
          </a:fontRef>
        </p:style>
      </p:cxn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6829" y="3253250"/>
            <a:ext cx="4942114" cy="3474121"/>
          </a:xfrm>
          <a:prstGeom prst="rect">
            <a:avLst/>
          </a:prstGeom>
        </p:spPr>
      </p:pic>
    </p:spTree>
    <p:extLst>
      <p:ext uri="{BB962C8B-B14F-4D97-AF65-F5344CB8AC3E}">
        <p14:creationId xmlns:p14="http://schemas.microsoft.com/office/powerpoint/2010/main" val="1990919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7776" y="1995428"/>
            <a:ext cx="8596668" cy="1320800"/>
          </a:xfrm>
        </p:spPr>
        <p:txBody>
          <a:bodyPr>
            <a:normAutofit/>
          </a:bodyPr>
          <a:lstStyle/>
          <a:p>
            <a:pPr algn="ctr"/>
            <a:r>
              <a:rPr lang="fa-IR" sz="6000" b="1" dirty="0">
                <a:solidFill>
                  <a:srgbClr val="FF0000"/>
                </a:solidFill>
              </a:rPr>
              <a:t>خانواربندی</a:t>
            </a:r>
            <a:endParaRPr lang="en-US" sz="6000" b="1" dirty="0">
              <a:solidFill>
                <a:srgbClr val="FF0000"/>
              </a:solidFill>
            </a:endParaRPr>
          </a:p>
        </p:txBody>
      </p:sp>
    </p:spTree>
    <p:extLst>
      <p:ext uri="{BB962C8B-B14F-4D97-AF65-F5344CB8AC3E}">
        <p14:creationId xmlns:p14="http://schemas.microsoft.com/office/powerpoint/2010/main" val="170947339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A6ABB0D-E712-453E-8C08-F65CDC2FF7AD}">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F84827E-5A68-47F0-A4D8-AF84D68E9A5B}">
  <ds:schemaRefs>
    <ds:schemaRef ds:uri="http://schemas.microsoft.com/sharepoint/v3/contenttype/forms"/>
  </ds:schemaRefs>
</ds:datastoreItem>
</file>

<file path=customXml/itemProps3.xml><?xml version="1.0" encoding="utf-8"?>
<ds:datastoreItem xmlns:ds="http://schemas.openxmlformats.org/officeDocument/2006/customXml" ds:itemID="{C746BE6A-8334-42D8-BA25-5DB030818B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210</TotalTime>
  <Words>885</Words>
  <Application>Microsoft Office PowerPoint</Application>
  <PresentationFormat>Widescreen</PresentationFormat>
  <Paragraphs>26</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Century Gothic</vt:lpstr>
      <vt:lpstr>Wingdings 3</vt:lpstr>
      <vt:lpstr>WYekan</vt:lpstr>
      <vt:lpstr>Wisp</vt:lpstr>
      <vt:lpstr>برنامه شناسایی جمعیتی-زیست محیطی و نحوه ثبت و گزارش دهی و تشکیل پرونده سلامت </vt:lpstr>
      <vt:lpstr>آموزش نحوه ثبت نام</vt:lpstr>
      <vt:lpstr>ثبت نام فرد جدید که تا کنون در سامانه ثبت نام نشده است 1-ثبت نام وسرشماری  2-ثبت نام خدمت گیرنده  </vt:lpstr>
      <vt:lpstr>پس از ورود، فرم اطلاعات زیر را تکمیل کنید 1-ملیت    2- کد ملی      3–در صورت نوزاد بودن تیک زده شود     4-سال تولد       5-در صورت داشتن کد خانوار</vt:lpstr>
      <vt:lpstr>در هنگام ثبت نام اگر فرد، کودک زیر سه ماه باشد باید گزینه( سن کمتر از 3 ماه است و هنوز کد ملی دریافت نشده است) را انتخاب نماییم که در این صورت سامانه  یک کد فرضی و منحصرفرد برای کودک ایجاد میکند که این کد فرضی هنگامی که کودک کد ملی اصلی خود را دریافت کرد ، باید حداکثر تا سن 3ماهگی  ویرایش گردد.</vt:lpstr>
      <vt:lpstr>برای ثبت نام افراد غیر ایرانی باید در قسمت ملیت گزینه غیر ایرانی را انتخاب کنیم که در این صورت یک کد فرضی برای فرد ایجاد میشود که توصیه میگردد این کد به فرد اعلام گردد تا در صورت مراجعه به هر مرکز درمانی با همین کد خدمات را دریافت نماید. </vt:lpstr>
      <vt:lpstr>مهاجرت</vt:lpstr>
      <vt:lpstr>در صورتی که خدمت گیرنده در سطح یکی از دانشگاههای (شیراز-فسا-لار-گراش-جهرم) ثبت شده باشد و در حال حاضر تحت پوشش هیچ پایگاهی نباشد میتوان این فرد را از منوی "ثبت نام و سرشماری/ مهاجرت/ ورود خدمت گیرنده" تحت پوشش قرار داد و نیازی به خروج از دانشگاهای دیگر یا ثبت نام مجدد نمیباشد.  در صورتی که خدمت گیرنده تحت پوشش یک پایگاه از دانشگاههای نامبرده باشد، خدمت گیرنده میبایست ابتدا با مراجعه به آن پایگاه نسبت به خروج از جمعیت تحت  پوشش پایگاه اقدام نماید.       </vt:lpstr>
      <vt:lpstr>خانواربندی</vt:lpstr>
      <vt:lpstr>برای خانوار بندی در فهرست خدمت گیرندگان گزینه پیشرفته را انتخاب میکنیم  سپس از قسمت خانوار خانوار های تک عضوی وبدون کد خانوار را جستجو میکنیم</vt:lpstr>
      <vt:lpstr>پس از جستجوی خانوارهای تک عضوی، کد ملی آنها را کپی کرده ودر قسمت ثبت نام وسرشماری- فهرست خانوارها کد ملی را جستجو میکنیم . پس از جستجوی کد ملی با کلیک بر روی ضربدر قرمز رنگ کد خانوار فرد را حذف میکنیم. </vt:lpstr>
      <vt:lpstr>برای اضافه کردن فرد به یک خانوار در صورتی که به خانوار دیگری متصل نباشد یا کد خانوار نداشته باشد با کلیک بر روی علامت+ میتوان فرد را به خانوار جدید اضافه نمود.</vt:lpstr>
      <vt:lpstr>ویرایش جمعیت</vt:lpstr>
      <vt:lpstr>وضعیت تاهل سن زن زیر 10 سال در صورت مجرد بودن موضوعیت ندارد 10سال به بالا در صورت عدم ازدواج هرگز ازدواج نکرده</vt:lpstr>
      <vt:lpstr>سطح تحصیلات این آیتم باید برای کل جمعیت تکمیل شود. برای افرادی که صرفا سواد خواندن و نوشتن دارند مدرک ابتدایی انتخاب شود. افرادی که در حال حاضر مشغول به تحصیل نمی‌باشند، آخرین مدرک تحصیلی ملاک عمل می باشد. در مورد دانشجویان، سطح تحصیلات فعلی دانشجو ملاک عمل می باشد. بطور مثال دانشجویی که در حال حاضر در مقطع کاردانی در حال تحصیل می باشد، سطح تحصیل وی دانشجوی کاردانی انتخاب می گردد.  براي جمعيت دانش آموزي با توجه به اينكه از آيتمهاي ابتدايي، راهنمايي و دبيرستان در سامانه سيب استفاده گرديده، معادل آن در نظر گرفته شود، بطور مثال معادل راهنمايي، متوسطه اول مي باشد.        نوع شغل باید برحسب مورد تکمیل گردد و همچنین جهت جمعیت دانش آموزی و دانشجویی باید گزینه محصل، دانشجو انتخاب گردد.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آموزش تیم سلامت</dc:title>
  <dc:creator>Apadana</dc:creator>
  <cp:lastModifiedBy>زهرا سورگي</cp:lastModifiedBy>
  <cp:revision>34</cp:revision>
  <dcterms:created xsi:type="dcterms:W3CDTF">2018-05-26T05:50:35Z</dcterms:created>
  <dcterms:modified xsi:type="dcterms:W3CDTF">2022-12-19T06:02:05Z</dcterms:modified>
</cp:coreProperties>
</file>