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258" r:id="rId3"/>
    <p:sldId id="276" r:id="rId4"/>
    <p:sldId id="261" r:id="rId5"/>
    <p:sldId id="277" r:id="rId6"/>
    <p:sldId id="278" r:id="rId7"/>
    <p:sldId id="279" r:id="rId8"/>
    <p:sldId id="263" r:id="rId9"/>
    <p:sldId id="264" r:id="rId10"/>
    <p:sldId id="265" r:id="rId11"/>
    <p:sldId id="266" r:id="rId12"/>
    <p:sldId id="280" r:id="rId13"/>
    <p:sldId id="281" r:id="rId14"/>
    <p:sldId id="282" r:id="rId15"/>
    <p:sldId id="284" r:id="rId16"/>
    <p:sldId id="285" r:id="rId17"/>
    <p:sldId id="286" r:id="rId18"/>
    <p:sldId id="287" r:id="rId19"/>
    <p:sldId id="288" r:id="rId20"/>
    <p:sldId id="289" r:id="rId21"/>
    <p:sldId id="290" r:id="rId22"/>
    <p:sldId id="26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18AF788-82C6-4720-B0B2-C5C1ED1F61AC}" type="datetimeFigureOut">
              <a:rPr lang="en-US" smtClean="0"/>
              <a:t>8/12/2020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fa-IR" smtClean="0"/>
              <a:t>منبع : سایت نظام اطلاعات مراقبت های بهداشتی اولیه</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FDC5B1D-08DC-4663-818E-FC6B35112E7D}" type="slidenum">
              <a:rPr lang="en-US" smtClean="0"/>
              <a:t>‹#›</a:t>
            </a:fld>
            <a:endParaRPr lang="en-US"/>
          </a:p>
        </p:txBody>
      </p:sp>
    </p:spTree>
    <p:extLst>
      <p:ext uri="{BB962C8B-B14F-4D97-AF65-F5344CB8AC3E}">
        <p14:creationId xmlns:p14="http://schemas.microsoft.com/office/powerpoint/2010/main" val="605302628"/>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BD11E1-B26F-4FB3-A857-6A1909ED77E2}" type="datetimeFigureOut">
              <a:rPr lang="en-US" smtClean="0"/>
              <a:t>8/12/2020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a-IR" smtClean="0"/>
              <a:t>منبع : سایت نظام اطلاعات مراقبت های بهداشتی اولیه</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354513-C9D5-481A-A903-F6994B0BF34B}" type="slidenum">
              <a:rPr lang="en-US" smtClean="0"/>
              <a:t>‹#›</a:t>
            </a:fld>
            <a:endParaRPr lang="en-US"/>
          </a:p>
        </p:txBody>
      </p:sp>
    </p:spTree>
    <p:extLst>
      <p:ext uri="{BB962C8B-B14F-4D97-AF65-F5344CB8AC3E}">
        <p14:creationId xmlns:p14="http://schemas.microsoft.com/office/powerpoint/2010/main" val="3444567123"/>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1"/>
          </p:nvPr>
        </p:nvSpPr>
        <p:spPr/>
        <p:txBody>
          <a:bodyPr/>
          <a:lstStyle/>
          <a:p>
            <a:r>
              <a:rPr lang="fa-IR" smtClean="0"/>
              <a:t>منبع : سایت نظام اطلاعات مراقبت های بهداشتی اولیه</a:t>
            </a:r>
            <a:endParaRPr lang="en-US"/>
          </a:p>
        </p:txBody>
      </p:sp>
    </p:spTree>
    <p:extLst>
      <p:ext uri="{BB962C8B-B14F-4D97-AF65-F5344CB8AC3E}">
        <p14:creationId xmlns:p14="http://schemas.microsoft.com/office/powerpoint/2010/main" val="2405731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2F609B7-5B9A-477B-9E7D-D3DD7A6CC900}" type="datetimeFigureOut">
              <a:rPr lang="en-US" smtClean="0"/>
              <a:t>8/12/2020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293A5C0-AE88-4653-AD91-83FF8A75CCB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F609B7-5B9A-477B-9E7D-D3DD7A6CC900}"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3A5C0-AE88-4653-AD91-83FF8A75CC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F609B7-5B9A-477B-9E7D-D3DD7A6CC900}"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3A5C0-AE88-4653-AD91-83FF8A75CC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2F609B7-5B9A-477B-9E7D-D3DD7A6CC900}" type="datetimeFigureOut">
              <a:rPr lang="en-US" smtClean="0"/>
              <a:t>8/12/2020</a:t>
            </a:fld>
            <a:endParaRPr lang="en-US"/>
          </a:p>
        </p:txBody>
      </p:sp>
      <p:sp>
        <p:nvSpPr>
          <p:cNvPr id="9" name="Slide Number Placeholder 8"/>
          <p:cNvSpPr>
            <a:spLocks noGrp="1"/>
          </p:cNvSpPr>
          <p:nvPr>
            <p:ph type="sldNum" sz="quarter" idx="15"/>
          </p:nvPr>
        </p:nvSpPr>
        <p:spPr/>
        <p:txBody>
          <a:bodyPr rtlCol="0"/>
          <a:lstStyle/>
          <a:p>
            <a:fld id="{D293A5C0-AE88-4653-AD91-83FF8A75CCB4}"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2F609B7-5B9A-477B-9E7D-D3DD7A6CC900}" type="datetimeFigureOut">
              <a:rPr lang="en-US" smtClean="0"/>
              <a:t>8/12/2020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293A5C0-AE88-4653-AD91-83FF8A75CCB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2F609B7-5B9A-477B-9E7D-D3DD7A6CC900}" type="datetimeFigureOut">
              <a:rPr lang="en-US" smtClean="0"/>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3A5C0-AE88-4653-AD91-83FF8A75CCB4}"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2F609B7-5B9A-477B-9E7D-D3DD7A6CC900}" type="datetimeFigureOut">
              <a:rPr lang="en-US" smtClean="0"/>
              <a:t>8/12/2020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93A5C0-AE88-4653-AD91-83FF8A75CCB4}"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2F609B7-5B9A-477B-9E7D-D3DD7A6CC900}" type="datetimeFigureOut">
              <a:rPr lang="en-US" smtClean="0"/>
              <a:t>8/12/2020</a:t>
            </a:fld>
            <a:endParaRPr lang="en-US"/>
          </a:p>
        </p:txBody>
      </p:sp>
      <p:sp>
        <p:nvSpPr>
          <p:cNvPr id="7" name="Slide Number Placeholder 6"/>
          <p:cNvSpPr>
            <a:spLocks noGrp="1"/>
          </p:cNvSpPr>
          <p:nvPr>
            <p:ph type="sldNum" sz="quarter" idx="11"/>
          </p:nvPr>
        </p:nvSpPr>
        <p:spPr/>
        <p:txBody>
          <a:bodyPr rtlCol="0"/>
          <a:lstStyle/>
          <a:p>
            <a:fld id="{D293A5C0-AE88-4653-AD91-83FF8A75CCB4}"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F609B7-5B9A-477B-9E7D-D3DD7A6CC900}" type="datetimeFigureOut">
              <a:rPr lang="en-US" smtClean="0"/>
              <a:t>8/12/2020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93A5C0-AE88-4653-AD91-83FF8A75CCB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2F609B7-5B9A-477B-9E7D-D3DD7A6CC900}" type="datetimeFigureOut">
              <a:rPr lang="en-US" smtClean="0"/>
              <a:t>8/12/2020</a:t>
            </a:fld>
            <a:endParaRPr lang="en-US"/>
          </a:p>
        </p:txBody>
      </p:sp>
      <p:sp>
        <p:nvSpPr>
          <p:cNvPr id="22" name="Slide Number Placeholder 21"/>
          <p:cNvSpPr>
            <a:spLocks noGrp="1"/>
          </p:cNvSpPr>
          <p:nvPr>
            <p:ph type="sldNum" sz="quarter" idx="15"/>
          </p:nvPr>
        </p:nvSpPr>
        <p:spPr/>
        <p:txBody>
          <a:bodyPr rtlCol="0"/>
          <a:lstStyle/>
          <a:p>
            <a:fld id="{D293A5C0-AE88-4653-AD91-83FF8A75CCB4}"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2F609B7-5B9A-477B-9E7D-D3DD7A6CC900}" type="datetimeFigureOut">
              <a:rPr lang="en-US" smtClean="0"/>
              <a:t>8/12/2020</a:t>
            </a:fld>
            <a:endParaRPr lang="en-US"/>
          </a:p>
        </p:txBody>
      </p:sp>
      <p:sp>
        <p:nvSpPr>
          <p:cNvPr id="18" name="Slide Number Placeholder 17"/>
          <p:cNvSpPr>
            <a:spLocks noGrp="1"/>
          </p:cNvSpPr>
          <p:nvPr>
            <p:ph type="sldNum" sz="quarter" idx="11"/>
          </p:nvPr>
        </p:nvSpPr>
        <p:spPr/>
        <p:txBody>
          <a:bodyPr rtlCol="0"/>
          <a:lstStyle/>
          <a:p>
            <a:fld id="{D293A5C0-AE88-4653-AD91-83FF8A75CCB4}"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2F609B7-5B9A-477B-9E7D-D3DD7A6CC900}" type="datetimeFigureOut">
              <a:rPr lang="en-US" smtClean="0"/>
              <a:t>8/12/2020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293A5C0-AE88-4653-AD91-83FF8A75CCB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685800"/>
            <a:ext cx="4572000" cy="1828800"/>
          </a:xfrm>
        </p:spPr>
        <p:txBody>
          <a:bodyPr>
            <a:normAutofit fontScale="90000"/>
          </a:bodyPr>
          <a:lstStyle/>
          <a:p>
            <a:pPr rtl="1"/>
            <a:r>
              <a:rPr lang="fa-IR" sz="4000" dirty="0" smtClean="0">
                <a:cs typeface="B Titr" panose="00000700000000000000" pitchFamily="2" charset="-78"/>
              </a:rPr>
              <a:t>راهنمای تنظیم زیج حیاتی</a:t>
            </a:r>
            <a:r>
              <a:rPr lang="en-US" sz="4000" b="1" dirty="0" smtClean="0">
                <a:cs typeface="B Titr" panose="00000700000000000000" pitchFamily="2" charset="-78"/>
              </a:rPr>
              <a:t/>
            </a:r>
            <a:br>
              <a:rPr lang="en-US" sz="4000" b="1" dirty="0" smtClean="0">
                <a:cs typeface="B Titr" panose="00000700000000000000" pitchFamily="2" charset="-78"/>
              </a:rPr>
            </a:br>
            <a:endParaRPr lang="en-US" sz="4000" dirty="0">
              <a:cs typeface="B Titr" panose="00000700000000000000" pitchFamily="2" charset="-78"/>
            </a:endParaRPr>
          </a:p>
        </p:txBody>
      </p:sp>
      <p:sp>
        <p:nvSpPr>
          <p:cNvPr id="3" name="Subtitle 2"/>
          <p:cNvSpPr>
            <a:spLocks noGrp="1"/>
          </p:cNvSpPr>
          <p:nvPr>
            <p:ph type="subTitle" idx="1"/>
          </p:nvPr>
        </p:nvSpPr>
        <p:spPr>
          <a:xfrm>
            <a:off x="3429000" y="3429000"/>
            <a:ext cx="3505200" cy="1092678"/>
          </a:xfrm>
        </p:spPr>
        <p:txBody>
          <a:bodyPr>
            <a:normAutofit/>
          </a:bodyPr>
          <a:lstStyle/>
          <a:p>
            <a:pPr algn="ctr" rtl="1"/>
            <a:r>
              <a:rPr lang="fa-IR" sz="2400" dirty="0" smtClean="0">
                <a:solidFill>
                  <a:schemeClr val="accent1"/>
                </a:solidFill>
                <a:cs typeface="B Mitra" panose="00000400000000000000" pitchFamily="2" charset="-78"/>
              </a:rPr>
              <a:t>محمداسماعیل مسینائی نژاد</a:t>
            </a:r>
          </a:p>
          <a:p>
            <a:pPr algn="ctr"/>
            <a:r>
              <a:rPr lang="fa-IR" sz="2400" dirty="0" smtClean="0">
                <a:solidFill>
                  <a:schemeClr val="accent1"/>
                </a:solidFill>
                <a:cs typeface="B Mitra" panose="00000400000000000000" pitchFamily="2" charset="-78"/>
              </a:rPr>
              <a:t>کارشناس آمار و سیب</a:t>
            </a:r>
            <a:endParaRPr lang="en-US" sz="2800" dirty="0" smtClean="0">
              <a:cs typeface="B Mitra" panose="00000400000000000000" pitchFamily="2" charset="-78"/>
            </a:endParaRPr>
          </a:p>
          <a:p>
            <a:pPr algn="ctr" rtl="1"/>
            <a:endParaRPr lang="en-US" sz="2400" dirty="0">
              <a:cs typeface="B Mitra" panose="00000400000000000000"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0" y="304801"/>
            <a:ext cx="3962400" cy="609600"/>
          </a:xfrm>
        </p:spPr>
        <p:txBody>
          <a:bodyPr>
            <a:normAutofit fontScale="90000"/>
          </a:bodyPr>
          <a:lstStyle/>
          <a:p>
            <a:pPr algn="r" rtl="1"/>
            <a:r>
              <a:rPr lang="fa-IR" sz="3600" b="1" dirty="0" smtClean="0">
                <a:cs typeface="B Titr" panose="00000700000000000000" pitchFamily="2" charset="-78"/>
              </a:rPr>
              <a:t>گردونه تولد و مرگ</a:t>
            </a:r>
            <a:endParaRPr lang="en-US" sz="3200" dirty="0">
              <a:cs typeface="B Titr" panose="00000700000000000000" pitchFamily="2" charset="-78"/>
            </a:endParaRPr>
          </a:p>
        </p:txBody>
      </p:sp>
      <p:sp>
        <p:nvSpPr>
          <p:cNvPr id="3" name="Content Placeholder 2"/>
          <p:cNvSpPr>
            <a:spLocks noGrp="1"/>
          </p:cNvSpPr>
          <p:nvPr>
            <p:ph sz="quarter" idx="1"/>
          </p:nvPr>
        </p:nvSpPr>
        <p:spPr>
          <a:xfrm>
            <a:off x="762000" y="990600"/>
            <a:ext cx="7467600" cy="4873752"/>
          </a:xfrm>
        </p:spPr>
        <p:txBody>
          <a:bodyPr>
            <a:normAutofit/>
          </a:bodyPr>
          <a:lstStyle/>
          <a:p>
            <a:pPr algn="just" rtl="1"/>
            <a:r>
              <a:rPr lang="fa-IR" dirty="0" smtClean="0">
                <a:cs typeface="B Mitra" panose="00000400000000000000" pitchFamily="2" charset="-78"/>
              </a:rPr>
              <a:t>زیجهای کنونی دارای ۷ جدول و پنج دایره متحدالمرکز است که در چهار رنگ چاپ می‎شود. دوایر متحدالمرکز در نسخه‎های رنگی از داخل به خارج بترتیب سفید (برای ثبت سال)، زرد (ثبت موالید زنده)، نارنجی (ثبت مرگهای ۱ تا ۱۱ ماهه)، سبز (برای ثبت مرگهای ۱ تا ۴ ساله)، و آبی (برای ثبت مرگهای ۵ ساله و بالاتر) چاپ می‎شود. در درون قطاعهای ۱۲ گانه و در محدوده هریک از رنگهای چهارگانه زرد، نارنجی، سبز و آبی یک مربع و یک دایره پیش‎بینی شده است: در زیجهای حیاتی قابل استفاده در خانه‎های بهداشت مربع برای ثبت ارقام اتفاقاتی است که در روستای اصلی پیش می‎آید و دایره برای ثبت رقم اتفاقاتی است که در روستا یا روستاهای قمر حادث می‎شود. اگر خانه بهداشت بیش از یک روستای قمر داشته باشد مجموع داده‎های آنها در همان یک دایره ثبت می‎شود.</a:t>
            </a:r>
          </a:p>
          <a:p>
            <a:pPr algn="just" rtl="1"/>
            <a:r>
              <a:rPr lang="fa-IR" dirty="0" smtClean="0">
                <a:cs typeface="B Mitra" panose="00000400000000000000" pitchFamily="2" charset="-78"/>
              </a:rPr>
              <a:t>  در آخر هر ماه تعداد تولد و مرگ اتفاق افتاده در روستا از روی دفتر آمار حیاتی و جداول تولد و مرگ شمارش شده و در این گردونه ثبت می شود.</a:t>
            </a:r>
            <a:endParaRPr lang="en-US" dirty="0">
              <a:cs typeface="B Mitra" panose="00000400000000000000"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800" y="304800"/>
            <a:ext cx="3505200" cy="609600"/>
          </a:xfrm>
        </p:spPr>
        <p:txBody>
          <a:bodyPr>
            <a:normAutofit fontScale="90000"/>
          </a:bodyPr>
          <a:lstStyle/>
          <a:p>
            <a:pPr algn="r" rtl="1"/>
            <a:r>
              <a:rPr lang="fa-IR" sz="3600" b="1" dirty="0" smtClean="0">
                <a:cs typeface="B Titr" panose="00000700000000000000" pitchFamily="2" charset="-78"/>
              </a:rPr>
              <a:t>گردونه تولد و مرگ</a:t>
            </a:r>
            <a:endParaRPr lang="en-US" sz="3200" dirty="0">
              <a:cs typeface="B Titr" panose="00000700000000000000" pitchFamily="2" charset="-78"/>
            </a:endParaRPr>
          </a:p>
        </p:txBody>
      </p:sp>
      <p:sp>
        <p:nvSpPr>
          <p:cNvPr id="3" name="Content Placeholder 2"/>
          <p:cNvSpPr>
            <a:spLocks noGrp="1"/>
          </p:cNvSpPr>
          <p:nvPr>
            <p:ph sz="quarter" idx="1"/>
          </p:nvPr>
        </p:nvSpPr>
        <p:spPr>
          <a:xfrm>
            <a:off x="381000" y="1143000"/>
            <a:ext cx="8153400" cy="3352800"/>
          </a:xfrm>
        </p:spPr>
        <p:txBody>
          <a:bodyPr/>
          <a:lstStyle/>
          <a:p>
            <a:pPr algn="just" rtl="1"/>
            <a:r>
              <a:rPr lang="fa-IR" dirty="0" smtClean="0">
                <a:cs typeface="B Mitra" panose="00000400000000000000" pitchFamily="2" charset="-78"/>
              </a:rPr>
              <a:t>برای زیجهای حیاتی قابل استفاده در پایگاهها بهداشت و مراکز بهداشتی درمانی شهری ، مربع برای ثبت ارقام اتفاقاتی است که در جمعیت شهری تحت پوشش پیش می‎آید و دایره  برای ثبت رقم اتفاقات پیش آمده در جمعیت روستایی تحت پوشش مرکز بهداشتی درمانی شهری یا پایگاه بهداشت (</a:t>
            </a:r>
            <a:r>
              <a:rPr lang="fa-IR" dirty="0" smtClean="0">
                <a:solidFill>
                  <a:srgbClr val="FF0000"/>
                </a:solidFill>
                <a:cs typeface="B Mitra" panose="00000400000000000000" pitchFamily="2" charset="-78"/>
              </a:rPr>
              <a:t>در صورت داشتن جمعیت روستایی مستقیم مرکز</a:t>
            </a:r>
            <a:r>
              <a:rPr lang="fa-IR" dirty="0" smtClean="0">
                <a:cs typeface="B Mitra" panose="00000400000000000000" pitchFamily="2" charset="-78"/>
              </a:rPr>
              <a:t>) می‎باشد.</a:t>
            </a:r>
          </a:p>
          <a:p>
            <a:pPr algn="just" rtl="1"/>
            <a:r>
              <a:rPr lang="fa-IR" dirty="0" smtClean="0">
                <a:cs typeface="B Mitra" panose="00000400000000000000" pitchFamily="2" charset="-78"/>
              </a:rPr>
              <a:t> همین مفاهیم در جمعیتهای شهری و روستایی برای جمعیت غیرایرانی هم که در پوشش واحدهای ارائه‎دهنده خدمات بهداشتی درمانی هستند (خانه بهداشت، پایگاه بهداشت و مرکز بهداشتی درمانی شهری)کاربرد دارد.</a:t>
            </a:r>
          </a:p>
          <a:p>
            <a:pPr algn="just"/>
            <a:endParaRPr lang="en-US" dirty="0">
              <a:cs typeface="B Mitra" panose="00000400000000000000"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086600" cy="533400"/>
          </a:xfrm>
        </p:spPr>
        <p:txBody>
          <a:bodyPr>
            <a:normAutofit fontScale="90000"/>
          </a:bodyPr>
          <a:lstStyle/>
          <a:p>
            <a:pPr algn="r" rtl="1"/>
            <a:r>
              <a:rPr lang="fa-IR" sz="3600" b="1" dirty="0" smtClean="0">
                <a:cs typeface="B Titr" panose="00000700000000000000" pitchFamily="2" charset="-78"/>
              </a:rPr>
              <a:t>1- جدول جمعیت بر حسب سن و جنس</a:t>
            </a:r>
            <a:endParaRPr lang="en-US" sz="3200" dirty="0">
              <a:cs typeface="B Titr" panose="00000700000000000000" pitchFamily="2" charset="-78"/>
            </a:endParaRPr>
          </a:p>
        </p:txBody>
      </p:sp>
      <p:sp>
        <p:nvSpPr>
          <p:cNvPr id="3" name="Content Placeholder 2"/>
          <p:cNvSpPr>
            <a:spLocks noGrp="1"/>
          </p:cNvSpPr>
          <p:nvPr>
            <p:ph sz="quarter" idx="1"/>
          </p:nvPr>
        </p:nvSpPr>
        <p:spPr>
          <a:xfrm>
            <a:off x="381000" y="1066800"/>
            <a:ext cx="8001000" cy="5334000"/>
          </a:xfrm>
        </p:spPr>
        <p:txBody>
          <a:bodyPr>
            <a:normAutofit fontScale="92500" lnSpcReduction="10000"/>
          </a:bodyPr>
          <a:lstStyle/>
          <a:p>
            <a:pPr algn="just" rtl="1"/>
            <a:r>
              <a:rPr lang="fa-IR" dirty="0" smtClean="0">
                <a:cs typeface="B Mitra" panose="00000400000000000000" pitchFamily="2" charset="-78"/>
              </a:rPr>
              <a:t>مبنای این جدول سرشماری اول سال بهورز در روستاها  یا سرشماری پایگاههای بهداشت یا مراکز بهداشتی درمانی شهری است. پس از اتمام سرشماری در آغاز اطلاعات جمع آوری شده برحسب سن و جنس جمعیت تحت پوشش و به تفکیک روستای اصلی و روستا یا روستاهای قمر در جمعیت روستایی و به تفکیک جمعیت شهری یا روستایی در واحدهای مستقر در شهر دسته بندی می شود و به این جدول وارد می شود. اطلاعات جمعیتی هر روستا در پایان سرشماری به مرکز بهداشت شهرستان ارسال شده و جدول جمعیت روستایی شهرستان را تشکیل می دهد. چنانچه واحدهای مستقر در شهر، جمعیت روستایی بطور مستقیم و بدون واسطه خانه بهداشت در پوشش خود ندارند، ستون دوم (یعنی ستونی که عنوان آن روستای قمر می باشد) خالی می ماند. همچنین در ثبت زنان همسردار در هر گروه سنی قابل توجه این است که منظور از زن همسردار، زنی است که در </a:t>
            </a:r>
            <a:r>
              <a:rPr lang="fa-IR" dirty="0" smtClean="0">
                <a:solidFill>
                  <a:srgbClr val="FF0000"/>
                </a:solidFill>
                <a:cs typeface="B Mitra" panose="00000400000000000000" pitchFamily="2" charset="-78"/>
              </a:rPr>
              <a:t>عقد شرعی و عرفی مردی قرار دارد </a:t>
            </a:r>
            <a:r>
              <a:rPr lang="fa-IR" dirty="0" smtClean="0">
                <a:cs typeface="B Mitra" panose="00000400000000000000" pitchFamily="2" charset="-78"/>
              </a:rPr>
              <a:t>، چه در حال حاضر در خانه همسر خود زندگی کند یا در خانه پدری خود ساکن باشد(</a:t>
            </a:r>
            <a:r>
              <a:rPr lang="fa-IR" dirty="0" smtClean="0">
                <a:solidFill>
                  <a:srgbClr val="FF0000"/>
                </a:solidFill>
                <a:cs typeface="B Mitra" panose="00000400000000000000" pitchFamily="2" charset="-78"/>
              </a:rPr>
              <a:t>صیغه به عنوان همسر شرعی محسوب می گردد</a:t>
            </a:r>
            <a:r>
              <a:rPr lang="fa-IR" dirty="0" smtClean="0">
                <a:cs typeface="B Mitra" panose="00000400000000000000" pitchFamily="2" charset="-78"/>
              </a:rPr>
              <a:t>). همچنین کلیه افرادی که به منطقه ای مهاجرت می کنند و در آنجا ساکن می شوند، باید بلافاصله  در پوشش نزدیکترین واحد ارایه دهنده خدمات بهداشتی درمانی قرار گرفته و واقعه  مربوطه در اسرع وقت در دفتر آمار حیاتی و زیج حیاتی ثبت شود. </a:t>
            </a:r>
            <a:r>
              <a:rPr lang="fa-IR" dirty="0" smtClean="0">
                <a:solidFill>
                  <a:srgbClr val="FF0000"/>
                </a:solidFill>
                <a:cs typeface="B Mitra" panose="00000400000000000000" pitchFamily="2" charset="-78"/>
              </a:rPr>
              <a:t>چنانچه تعداد مهاجرین در منطقه ای زیاد باشد (چه مهاجرت پذیری، چه مهاجرت دهی بیشتر از 20 درصد جمعیت) ضرورت دارد سرشماری مجدد در آبان ماه نیز صورت گیرد و جدول جمعیت در زیج حیاتی بر اساس سرشماری وسط سال اصلاح شود</a:t>
            </a:r>
            <a:r>
              <a:rPr lang="fa-IR" dirty="0">
                <a:solidFill>
                  <a:srgbClr val="FF0000"/>
                </a:solidFill>
                <a:cs typeface="B Mitra" panose="00000400000000000000" pitchFamily="2" charset="-78"/>
              </a:rPr>
              <a:t>.</a:t>
            </a:r>
            <a:endParaRPr lang="en-US" dirty="0">
              <a:solidFill>
                <a:srgbClr val="FF0000"/>
              </a:solidFill>
              <a:cs typeface="B Mitra" panose="00000400000000000000"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467600" cy="655638"/>
          </a:xfrm>
        </p:spPr>
        <p:txBody>
          <a:bodyPr>
            <a:normAutofit/>
          </a:bodyPr>
          <a:lstStyle/>
          <a:p>
            <a:pPr algn="r" rtl="1"/>
            <a:r>
              <a:rPr lang="fa-IR" sz="3600" b="1" dirty="0" smtClean="0">
                <a:cs typeface="B Titr" panose="00000700000000000000" pitchFamily="2" charset="-78"/>
              </a:rPr>
              <a:t>2- جدول استفاده از نمک یددار</a:t>
            </a:r>
            <a:endParaRPr lang="en-US" sz="3200" dirty="0">
              <a:cs typeface="B Titr" panose="00000700000000000000" pitchFamily="2" charset="-78"/>
            </a:endParaRPr>
          </a:p>
        </p:txBody>
      </p:sp>
      <p:sp>
        <p:nvSpPr>
          <p:cNvPr id="3" name="Content Placeholder 2"/>
          <p:cNvSpPr>
            <a:spLocks noGrp="1"/>
          </p:cNvSpPr>
          <p:nvPr>
            <p:ph sz="quarter" idx="1"/>
          </p:nvPr>
        </p:nvSpPr>
        <p:spPr>
          <a:xfrm>
            <a:off x="685800" y="1524000"/>
            <a:ext cx="7467600" cy="1828800"/>
          </a:xfrm>
        </p:spPr>
        <p:txBody>
          <a:bodyPr>
            <a:normAutofit/>
          </a:bodyPr>
          <a:lstStyle/>
          <a:p>
            <a:pPr algn="just" rtl="1"/>
            <a:r>
              <a:rPr lang="fa-IR" b="1" dirty="0" smtClean="0">
                <a:cs typeface="B Mitra" panose="00000400000000000000" pitchFamily="2" charset="-78"/>
              </a:rPr>
              <a:t>در سرشماری ابتدای هر سال تعداد خانوارهای استفاده کننده از نمک یددار بر اساس </a:t>
            </a:r>
            <a:r>
              <a:rPr lang="fa-IR" b="1" dirty="0" smtClean="0">
                <a:solidFill>
                  <a:srgbClr val="FF0000"/>
                </a:solidFill>
                <a:cs typeface="B Mitra" panose="00000400000000000000" pitchFamily="2" charset="-78"/>
              </a:rPr>
              <a:t>تست نمک خانوار در زمان سرشماری</a:t>
            </a:r>
            <a:r>
              <a:rPr lang="fa-IR" b="1" dirty="0" smtClean="0">
                <a:cs typeface="B Mitra" panose="00000400000000000000" pitchFamily="2" charset="-78"/>
              </a:rPr>
              <a:t> مشخص ودر این جدول ثبت می گردد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0" y="304800"/>
            <a:ext cx="3516086" cy="685800"/>
          </a:xfrm>
        </p:spPr>
        <p:txBody>
          <a:bodyPr>
            <a:normAutofit/>
          </a:bodyPr>
          <a:lstStyle/>
          <a:p>
            <a:pPr algn="r" rtl="1"/>
            <a:r>
              <a:rPr lang="fa-IR" sz="3600" b="1" dirty="0" smtClean="0">
                <a:cs typeface="B Titr" panose="00000700000000000000" pitchFamily="2" charset="-78"/>
              </a:rPr>
              <a:t>3- جدول تولد</a:t>
            </a:r>
            <a:endParaRPr lang="en-US" sz="3200" dirty="0">
              <a:cs typeface="B Titr" panose="00000700000000000000" pitchFamily="2" charset="-78"/>
            </a:endParaRPr>
          </a:p>
        </p:txBody>
      </p:sp>
      <p:sp>
        <p:nvSpPr>
          <p:cNvPr id="3" name="Content Placeholder 2"/>
          <p:cNvSpPr>
            <a:spLocks noGrp="1"/>
          </p:cNvSpPr>
          <p:nvPr>
            <p:ph sz="quarter" idx="1"/>
          </p:nvPr>
        </p:nvSpPr>
        <p:spPr>
          <a:xfrm>
            <a:off x="228600" y="1143000"/>
            <a:ext cx="8229600" cy="4873752"/>
          </a:xfrm>
        </p:spPr>
        <p:txBody>
          <a:bodyPr>
            <a:normAutofit/>
          </a:bodyPr>
          <a:lstStyle/>
          <a:p>
            <a:pPr algn="just" rtl="1"/>
            <a:r>
              <a:rPr lang="fa-IR" dirty="0" smtClean="0">
                <a:cs typeface="B Mitra" panose="00000400000000000000" pitchFamily="2" charset="-78"/>
              </a:rPr>
              <a:t>نتیجه و مشخصات هر زایمان در طول سال ، توسط بهورز در این جدول ثبت  می شود. </a:t>
            </a:r>
          </a:p>
          <a:p>
            <a:pPr algn="just" rtl="1">
              <a:buNone/>
            </a:pPr>
            <a:r>
              <a:rPr lang="fa-IR" dirty="0" smtClean="0">
                <a:cs typeface="B Mitra" panose="00000400000000000000" pitchFamily="2" charset="-78"/>
              </a:rPr>
              <a:t>- بخش اول: تعدا دختران و پسران مرده به دنیا آمده در طول سال به روش چوب خطی علامت زده می شود. در دو حالت، نوزاد مرده به دنیا آمده محسوب می شود الف): نوزادی که بعد از </a:t>
            </a:r>
            <a:r>
              <a:rPr lang="fa-IR" dirty="0" smtClean="0">
                <a:solidFill>
                  <a:srgbClr val="FF0000"/>
                </a:solidFill>
                <a:cs typeface="B Mitra" panose="00000400000000000000" pitchFamily="2" charset="-78"/>
              </a:rPr>
              <a:t>هفته بیست و دوم </a:t>
            </a:r>
            <a:r>
              <a:rPr lang="fa-IR" dirty="0" smtClean="0">
                <a:cs typeface="B Mitra" panose="00000400000000000000" pitchFamily="2" charset="-78"/>
              </a:rPr>
              <a:t>حاملگی بدنیا آمده است و هیچ یک از علائم حیاتی را ندارد یعنی حتی یکبار هم نفس نکشیده و گریه نکرده است. ب) </a:t>
            </a:r>
            <a:r>
              <a:rPr lang="fa-IR" dirty="0" smtClean="0">
                <a:solidFill>
                  <a:srgbClr val="FF0000"/>
                </a:solidFill>
                <a:cs typeface="B Mitra" panose="00000400000000000000" pitchFamily="2" charset="-78"/>
              </a:rPr>
              <a:t>نوزادی که با وزن بیش از 500 گرم </a:t>
            </a:r>
            <a:r>
              <a:rPr lang="fa-IR" dirty="0" smtClean="0">
                <a:cs typeface="B Mitra" panose="00000400000000000000" pitchFamily="2" charset="-78"/>
              </a:rPr>
              <a:t>( بدون احتساب وزن جفت) بدنیا آمده و در زمان تولد فاقد علایم حیاتی است.</a:t>
            </a:r>
          </a:p>
          <a:p>
            <a:pPr algn="just" rtl="1">
              <a:buNone/>
            </a:pPr>
            <a:r>
              <a:rPr lang="fa-IR" dirty="0" smtClean="0">
                <a:cs typeface="B Mitra" panose="00000400000000000000" pitchFamily="2" charset="-78"/>
              </a:rPr>
              <a:t>- بخش دوم : مربوط به تعداد کل نوزادان زنده متولد شده و جنس آنها بر حسب منطقه می باشد. </a:t>
            </a:r>
          </a:p>
          <a:p>
            <a:pPr algn="just" rtl="1">
              <a:buNone/>
            </a:pPr>
            <a:r>
              <a:rPr lang="fa-IR" dirty="0" smtClean="0">
                <a:cs typeface="B Mitra" panose="00000400000000000000" pitchFamily="2" charset="-78"/>
              </a:rPr>
              <a:t>- بخش سوم : مربوط به وزن هنگام تولد نوزاد برحسب جنس است. چنانچه وزن هنگام تولد در دست نبود می توان وزن </a:t>
            </a:r>
            <a:r>
              <a:rPr lang="fa-IR" dirty="0" smtClean="0">
                <a:solidFill>
                  <a:srgbClr val="FF0000"/>
                </a:solidFill>
                <a:cs typeface="B Mitra" panose="00000400000000000000" pitchFamily="2" charset="-78"/>
              </a:rPr>
              <a:t>روز دهم </a:t>
            </a:r>
            <a:r>
              <a:rPr lang="fa-IR" dirty="0" smtClean="0">
                <a:cs typeface="B Mitra" panose="00000400000000000000" pitchFamily="2" charset="-78"/>
              </a:rPr>
              <a:t>تولد را ثبت نمود. تعداد نوزادانی را که وزنشان کمتر از 2500 گرم باشد در دو ستون اول این قسمت و آنهایی که وزنشان 2500 گرم و بیشتر است در دو ستون بعدی علامت زده می شود. در دو ستون آخر این بخش تعداد نوزادانی ثبت می شود که موفق به وزن کردن آنها نشده ایم.</a:t>
            </a:r>
            <a:endParaRPr lang="fa-IR" dirty="0">
              <a:cs typeface="B Mitra" panose="00000400000000000000"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304800"/>
            <a:ext cx="4648200" cy="685800"/>
          </a:xfrm>
        </p:spPr>
        <p:txBody>
          <a:bodyPr>
            <a:normAutofit/>
          </a:bodyPr>
          <a:lstStyle/>
          <a:p>
            <a:pPr algn="r" rtl="1"/>
            <a:r>
              <a:rPr lang="fa-IR" sz="3600" b="1" dirty="0" smtClean="0">
                <a:cs typeface="B Titr" panose="00000700000000000000" pitchFamily="2" charset="-78"/>
              </a:rPr>
              <a:t>3- جدول تولد</a:t>
            </a:r>
            <a:endParaRPr lang="en-US" sz="3200" dirty="0">
              <a:cs typeface="B Titr" panose="00000700000000000000" pitchFamily="2" charset="-78"/>
            </a:endParaRPr>
          </a:p>
        </p:txBody>
      </p:sp>
      <p:sp>
        <p:nvSpPr>
          <p:cNvPr id="3" name="Content Placeholder 2"/>
          <p:cNvSpPr>
            <a:spLocks noGrp="1"/>
          </p:cNvSpPr>
          <p:nvPr>
            <p:ph sz="quarter" idx="1"/>
          </p:nvPr>
        </p:nvSpPr>
        <p:spPr>
          <a:xfrm>
            <a:off x="228600" y="1066800"/>
            <a:ext cx="8382000" cy="4873752"/>
          </a:xfrm>
        </p:spPr>
        <p:txBody>
          <a:bodyPr>
            <a:normAutofit fontScale="92500"/>
          </a:bodyPr>
          <a:lstStyle/>
          <a:p>
            <a:pPr algn="just" rtl="1">
              <a:buNone/>
            </a:pPr>
            <a:r>
              <a:rPr lang="fa-IR" dirty="0" smtClean="0">
                <a:cs typeface="B Mitra" panose="00000400000000000000" pitchFamily="2" charset="-78"/>
              </a:rPr>
              <a:t>- بخش چهارم : مربوط به سن مادر در هر تولد زنده است توجه داشته باشید که اگر حاصل زایمان </a:t>
            </a:r>
            <a:r>
              <a:rPr lang="fa-IR" dirty="0" smtClean="0">
                <a:solidFill>
                  <a:srgbClr val="FF0000"/>
                </a:solidFill>
                <a:cs typeface="B Mitra" panose="00000400000000000000" pitchFamily="2" charset="-78"/>
              </a:rPr>
              <a:t>دو یا چندقلو</a:t>
            </a:r>
            <a:r>
              <a:rPr lang="fa-IR" dirty="0" smtClean="0">
                <a:cs typeface="B Mitra" panose="00000400000000000000" pitchFamily="2" charset="-78"/>
              </a:rPr>
              <a:t> است باید برای </a:t>
            </a:r>
            <a:r>
              <a:rPr lang="fa-IR" dirty="0" smtClean="0">
                <a:solidFill>
                  <a:srgbClr val="FF0000"/>
                </a:solidFill>
                <a:cs typeface="B Mitra" panose="00000400000000000000" pitchFamily="2" charset="-78"/>
              </a:rPr>
              <a:t>هر یک از تولدهای زنده </a:t>
            </a:r>
            <a:r>
              <a:rPr lang="fa-IR" dirty="0" smtClean="0">
                <a:cs typeface="B Mitra" panose="00000400000000000000" pitchFamily="2" charset="-78"/>
              </a:rPr>
              <a:t>در قسمت سن مادر یک علامت زده شود. در نهایت مجوع ارقام درون ستونهای این بخش با ارقام بخشهای سوم و دوم این جدول مساوی خواهند بود.</a:t>
            </a:r>
          </a:p>
          <a:p>
            <a:pPr algn="just" rtl="1">
              <a:buNone/>
            </a:pPr>
            <a:r>
              <a:rPr lang="en-US" dirty="0" smtClean="0">
                <a:cs typeface="B Mitra" panose="00000400000000000000" pitchFamily="2" charset="-78"/>
              </a:rPr>
              <a:t> -</a:t>
            </a:r>
            <a:r>
              <a:rPr lang="fa-IR" dirty="0" smtClean="0">
                <a:cs typeface="B Mitra" panose="00000400000000000000" pitchFamily="2" charset="-78"/>
              </a:rPr>
              <a:t>بخش پنجم: در برگیرنده شرایط زایمان در بیمارستان یا منزل زائو است چنانچه زایمان در بیمارستان ، زایشگاه ، یا تسهیلات زایمانی انجام گرفته باشد ، تعداد آنها در ستون مربوطه و اگر زایمان در منزل انجام گرفته باشد برحسب اینکه کمک کننده به زایمان چه کسی است در ستونهای زیر آن علامت زده می شود. قابل ذکر است که هر زایمانی که در محلی غیر از بیمارستان، زایشگاه، تسهیلات زایمانی، یا مطب پزشک انجام گرفته باشد، زایمان در منزل محسوب می شود.  دقت شود که اگر حاصل زایمان </a:t>
            </a:r>
            <a:r>
              <a:rPr lang="fa-IR" dirty="0" smtClean="0">
                <a:solidFill>
                  <a:srgbClr val="FF0000"/>
                </a:solidFill>
                <a:cs typeface="B Mitra" panose="00000400000000000000" pitchFamily="2" charset="-78"/>
              </a:rPr>
              <a:t>دوقلو و یا چند قلو </a:t>
            </a:r>
            <a:r>
              <a:rPr lang="fa-IR" dirty="0" smtClean="0">
                <a:cs typeface="B Mitra" panose="00000400000000000000" pitchFamily="2" charset="-78"/>
              </a:rPr>
              <a:t>باشد در این بخش </a:t>
            </a:r>
            <a:r>
              <a:rPr lang="fa-IR" dirty="0" smtClean="0">
                <a:solidFill>
                  <a:srgbClr val="FF0000"/>
                </a:solidFill>
                <a:cs typeface="B Mitra" panose="00000400000000000000" pitchFamily="2" charset="-78"/>
              </a:rPr>
              <a:t>فقط یکبار </a:t>
            </a:r>
            <a:r>
              <a:rPr lang="fa-IR" dirty="0" smtClean="0">
                <a:cs typeface="B Mitra" panose="00000400000000000000" pitchFamily="2" charset="-78"/>
              </a:rPr>
              <a:t>ثبت می شود و به این ترتیب درصد چند قلوزایی نیز بدست می آید و در واقع اختلاف بین مجموع نوزادان زنده و مرده بدنیا آمده از این ستون، تعداد دوقلو یا چند قلو را بدست می دهد. ماماهای محلی و ماماهای سنتی که تحصیلات رسمی مامایی را نگذرانده اند، در صورت گذراندن دوره های آموزشی 6 ماهه  ماما روستایی که توسط مرکز بهداشت شهرستان برگزار می شود به عنوان مامای دوره دیده تلقی می شوند ولی چنانچه این دوره آموزشی را نگذرانده باشند باید به عنوان دوره ندیده به حساب آیند حتی اگر دوره های کوتاه مدت دیگری را نیز گذرانده باشند. </a:t>
            </a:r>
            <a:endParaRPr lang="fa-IR" dirty="0">
              <a:cs typeface="B Mitra" panose="00000400000000000000"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3800" y="381000"/>
            <a:ext cx="4343400" cy="533400"/>
          </a:xfrm>
        </p:spPr>
        <p:txBody>
          <a:bodyPr>
            <a:normAutofit fontScale="90000"/>
          </a:bodyPr>
          <a:lstStyle/>
          <a:p>
            <a:pPr algn="r" rtl="1"/>
            <a:r>
              <a:rPr lang="fa-IR" sz="3600" b="1" dirty="0" smtClean="0">
                <a:cs typeface="B Titr" panose="00000700000000000000" pitchFamily="2" charset="-78"/>
              </a:rPr>
              <a:t>4- جدول مرگ مادران</a:t>
            </a:r>
            <a:endParaRPr lang="fa-IR" sz="3600" dirty="0">
              <a:cs typeface="B Titr" panose="00000700000000000000" pitchFamily="2" charset="-78"/>
            </a:endParaRPr>
          </a:p>
        </p:txBody>
      </p:sp>
      <p:sp>
        <p:nvSpPr>
          <p:cNvPr id="3" name="Content Placeholder 2"/>
          <p:cNvSpPr>
            <a:spLocks noGrp="1"/>
          </p:cNvSpPr>
          <p:nvPr>
            <p:ph sz="quarter" idx="1"/>
          </p:nvPr>
        </p:nvSpPr>
        <p:spPr>
          <a:xfrm>
            <a:off x="228600" y="1143000"/>
            <a:ext cx="8458200" cy="4114800"/>
          </a:xfrm>
        </p:spPr>
        <p:txBody>
          <a:bodyPr>
            <a:normAutofit/>
          </a:bodyPr>
          <a:lstStyle/>
          <a:p>
            <a:pPr algn="just" rtl="1"/>
            <a:r>
              <a:rPr lang="fa-IR" dirty="0" smtClean="0">
                <a:cs typeface="B Mitra" panose="00000400000000000000" pitchFamily="2" charset="-78"/>
              </a:rPr>
              <a:t>در طول سال هر گونه مرگ مادر در اثر عوارض بارداری ، زایمان و تا 42 روز بعد از زایمان را برحسب سن مادر به تفکیک منطقه و با اشاره به علتهای عمده مرگ مادران (خونریزی، عفونت بعد از زایمان، مسمومیت حاملگی، بیماریها قلبی و سایر علل ) در این جدول با نمایش داده می شود.</a:t>
            </a:r>
          </a:p>
          <a:p>
            <a:pPr algn="just" rtl="1">
              <a:buNone/>
            </a:pPr>
            <a:r>
              <a:rPr lang="fa-IR" dirty="0" smtClean="0">
                <a:cs typeface="B Mitra" panose="00000400000000000000" pitchFamily="2" charset="-78"/>
              </a:rPr>
              <a:t>- خونریزی : اگر مادری در طول بارداری یا در حین زایمان و یا تا 42 روز بعد از زایمان، به علت خونریزی از مجرای زایمانی بمیرد، باید در ردیف مرگ به علت خونریزی ثبت شود.</a:t>
            </a:r>
          </a:p>
          <a:p>
            <a:pPr algn="just" rtl="1">
              <a:buNone/>
            </a:pPr>
            <a:r>
              <a:rPr lang="fa-IR" dirty="0" smtClean="0">
                <a:cs typeface="B Mitra" panose="00000400000000000000" pitchFamily="2" charset="-78"/>
              </a:rPr>
              <a:t>- عفونت بعد از زایمان: اگر مادری 2 تا 10 روز بعد از زایمان و به دنبال تب بیش از 38 درجه سانتیگراد بمیرد باید به عنوان عفونت بعد از زایمان ثبت شود.</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800" y="304800"/>
            <a:ext cx="3886200" cy="609600"/>
          </a:xfrm>
        </p:spPr>
        <p:txBody>
          <a:bodyPr>
            <a:normAutofit fontScale="90000"/>
          </a:bodyPr>
          <a:lstStyle/>
          <a:p>
            <a:pPr algn="r" rtl="1"/>
            <a:r>
              <a:rPr lang="fa-IR" sz="3600" b="1" dirty="0" smtClean="0">
                <a:cs typeface="B Titr" panose="00000700000000000000" pitchFamily="2" charset="-78"/>
              </a:rPr>
              <a:t>4- جدول مرگ مادران</a:t>
            </a:r>
            <a:endParaRPr lang="fa-IR" sz="3600" dirty="0">
              <a:cs typeface="B Titr" panose="00000700000000000000" pitchFamily="2" charset="-78"/>
            </a:endParaRPr>
          </a:p>
        </p:txBody>
      </p:sp>
      <p:sp>
        <p:nvSpPr>
          <p:cNvPr id="3" name="Content Placeholder 2"/>
          <p:cNvSpPr>
            <a:spLocks noGrp="1"/>
          </p:cNvSpPr>
          <p:nvPr>
            <p:ph sz="quarter" idx="1"/>
          </p:nvPr>
        </p:nvSpPr>
        <p:spPr>
          <a:xfrm>
            <a:off x="914400" y="1219200"/>
            <a:ext cx="7467600" cy="4873752"/>
          </a:xfrm>
        </p:spPr>
        <p:txBody>
          <a:bodyPr>
            <a:normAutofit/>
          </a:bodyPr>
          <a:lstStyle/>
          <a:p>
            <a:pPr algn="just" rtl="1">
              <a:buNone/>
            </a:pPr>
            <a:r>
              <a:rPr lang="fa-IR" dirty="0" smtClean="0">
                <a:cs typeface="B Mitra" panose="00000400000000000000" pitchFamily="2" charset="-78"/>
              </a:rPr>
              <a:t>- مسمومیت حاملگی: چنانچه مادری با علائم فشارخون بالاتر از حد معمول، ورم سراسری بدن یا ورم شدید دستها و صورت و وجود آلبومین در ادرار در طول دوره بارداری بمیرد، مرگ از مسمومیت حاملگی به حساب می آید.</a:t>
            </a:r>
          </a:p>
          <a:p>
            <a:pPr algn="just" rtl="1">
              <a:buNone/>
            </a:pPr>
            <a:r>
              <a:rPr lang="fa-IR" dirty="0" smtClean="0">
                <a:cs typeface="B Mitra" panose="00000400000000000000" pitchFamily="2" charset="-78"/>
              </a:rPr>
              <a:t>- بیماریهای قلبی : اگر مرگ مادر در دوران بارداری، حین زایمان و یا تا 42 روز بعد از زایمان به تشخیص پزشک به علت داشتن عارضه قلبی مادر باشد، در این قسمت ثبت می شود.</a:t>
            </a:r>
          </a:p>
          <a:p>
            <a:pPr algn="just" rtl="1">
              <a:buNone/>
            </a:pPr>
            <a:r>
              <a:rPr lang="fa-IR" dirty="0" smtClean="0">
                <a:cs typeface="B Mitra" panose="00000400000000000000" pitchFamily="2" charset="-78"/>
              </a:rPr>
              <a:t>- سایر: چنانچه مرگ مادر در دوران بارداری، حین زایمان و یا تا 42 روز بعد از زایمان به علتی غیر از چهار علت فوق باشد در ردیف " سایر" ثبت می شود ، به غیر از موارد </a:t>
            </a:r>
            <a:r>
              <a:rPr lang="fa-IR" dirty="0" smtClean="0">
                <a:solidFill>
                  <a:srgbClr val="FF0000"/>
                </a:solidFill>
                <a:cs typeface="B Mitra" panose="00000400000000000000" pitchFamily="2" charset="-78"/>
              </a:rPr>
              <a:t>حوادث ، قتل و خودکشی</a:t>
            </a:r>
            <a:r>
              <a:rPr lang="fa-IR" dirty="0" smtClean="0">
                <a:cs typeface="B Mitra" panose="00000400000000000000" pitchFamily="2" charset="-78"/>
              </a:rPr>
              <a:t>.</a:t>
            </a:r>
          </a:p>
          <a:p>
            <a:pPr algn="just" rtl="1">
              <a:buNone/>
            </a:pPr>
            <a:r>
              <a:rPr lang="fa-IR" b="1" dirty="0" smtClean="0">
                <a:cs typeface="B Mitra" panose="00000400000000000000" pitchFamily="2" charset="-78"/>
              </a:rPr>
              <a:t>توجه</a:t>
            </a:r>
            <a:r>
              <a:rPr lang="fa-IR" dirty="0" smtClean="0">
                <a:cs typeface="B Mitra" panose="00000400000000000000" pitchFamily="2" charset="-78"/>
              </a:rPr>
              <a:t>: اگر مرگ مادر دوران بارداری، حین زایمان و یا تا 42 روز بعد از زایمان به علتهای دیگری مثل حوادث پیش آمده باشد </a:t>
            </a:r>
            <a:r>
              <a:rPr lang="fa-IR" dirty="0" smtClean="0">
                <a:solidFill>
                  <a:srgbClr val="FF0000"/>
                </a:solidFill>
                <a:cs typeface="B Mitra" panose="00000400000000000000" pitchFamily="2" charset="-78"/>
              </a:rPr>
              <a:t>نبایستی به عنوان مرگ مادر</a:t>
            </a:r>
            <a:r>
              <a:rPr lang="fa-IR" dirty="0" smtClean="0">
                <a:cs typeface="B Mitra" panose="00000400000000000000" pitchFamily="2" charset="-78"/>
              </a:rPr>
              <a:t> ثبت شود و فقط در جدول کل مرگها ثبت می شود.</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52400"/>
            <a:ext cx="6553200" cy="762000"/>
          </a:xfrm>
        </p:spPr>
        <p:txBody>
          <a:bodyPr>
            <a:normAutofit/>
          </a:bodyPr>
          <a:lstStyle/>
          <a:p>
            <a:pPr algn="r" rtl="1"/>
            <a:r>
              <a:rPr lang="fa-IR" sz="3600" b="1" dirty="0" smtClean="0">
                <a:cs typeface="B Titr" panose="00000700000000000000" pitchFamily="2" charset="-78"/>
              </a:rPr>
              <a:t>5- جدول مرگ بر حسب سن وجنس</a:t>
            </a:r>
            <a:endParaRPr lang="fa-IR" sz="3600" dirty="0">
              <a:cs typeface="B Titr" panose="00000700000000000000" pitchFamily="2" charset="-78"/>
            </a:endParaRPr>
          </a:p>
        </p:txBody>
      </p:sp>
      <p:sp>
        <p:nvSpPr>
          <p:cNvPr id="3" name="Content Placeholder 2"/>
          <p:cNvSpPr>
            <a:spLocks noGrp="1"/>
          </p:cNvSpPr>
          <p:nvPr>
            <p:ph sz="quarter" idx="1"/>
          </p:nvPr>
        </p:nvSpPr>
        <p:spPr>
          <a:xfrm>
            <a:off x="468086" y="1143000"/>
            <a:ext cx="8229600" cy="4873752"/>
          </a:xfrm>
        </p:spPr>
        <p:txBody>
          <a:bodyPr>
            <a:normAutofit/>
          </a:bodyPr>
          <a:lstStyle/>
          <a:p>
            <a:pPr algn="just" rtl="1"/>
            <a:r>
              <a:rPr lang="fa-IR" dirty="0" smtClean="0">
                <a:cs typeface="B Mitra" panose="00000400000000000000" pitchFamily="2" charset="-78"/>
              </a:rPr>
              <a:t>در این جدول هر گونه مرگ اتفاق افتاده در مناطق شهری یا روستاهای تحت پوشش به تفکیک منطقه و بر حسب  سن و جنس  به </a:t>
            </a:r>
            <a:r>
              <a:rPr lang="fa-IR" dirty="0" smtClean="0">
                <a:solidFill>
                  <a:srgbClr val="FF0000"/>
                </a:solidFill>
                <a:cs typeface="B Mitra" panose="00000400000000000000" pitchFamily="2" charset="-78"/>
              </a:rPr>
              <a:t>صورت چوب خطی </a:t>
            </a:r>
            <a:r>
              <a:rPr lang="fa-IR" dirty="0" smtClean="0">
                <a:cs typeface="B Mitra" panose="00000400000000000000" pitchFamily="2" charset="-78"/>
              </a:rPr>
              <a:t>ثبت می شود. توجه داشته باشید که باید همه مرگ هایی که در محدوده واحد از جمعیت تحت پوشش اتفاق می افتد، ثبت شود. دقت کنید" کمتراز یکماه" یعنی از </a:t>
            </a:r>
            <a:r>
              <a:rPr lang="fa-IR" dirty="0" smtClean="0">
                <a:solidFill>
                  <a:srgbClr val="FF0000"/>
                </a:solidFill>
                <a:cs typeface="B Mitra" panose="00000400000000000000" pitchFamily="2" charset="-78"/>
              </a:rPr>
              <a:t>بدو تولد تا 28 روزگی کامل </a:t>
            </a:r>
            <a:r>
              <a:rPr lang="fa-IR" dirty="0" smtClean="0">
                <a:cs typeface="B Mitra" panose="00000400000000000000" pitchFamily="2" charset="-78"/>
              </a:rPr>
              <a:t>و " یکماه تا کمتر از یکسال " </a:t>
            </a:r>
            <a:r>
              <a:rPr lang="fa-IR" dirty="0" smtClean="0">
                <a:solidFill>
                  <a:srgbClr val="FF0000"/>
                </a:solidFill>
                <a:cs typeface="B Mitra" panose="00000400000000000000" pitchFamily="2" charset="-78"/>
              </a:rPr>
              <a:t>یعنی از 29 روزگی تا وقتی که سن کودک به 11 ماه و 29 روز برسد</a:t>
            </a:r>
            <a:r>
              <a:rPr lang="fa-IR" dirty="0" smtClean="0">
                <a:cs typeface="B Mitra" panose="00000400000000000000" pitchFamily="2" charset="-78"/>
              </a:rPr>
              <a:t> و یا در مورد " 1 تا 4 سال " یعنی درست از وقتی که 365 روز از تولد کودک گذشته باشد (روز تولد یکسالگی او) تا زمانی که 4 سال و 11 ماه و 29 روزگی او باشد و به همین ترتیب برای  بقیه گروههای سنی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467600" cy="731838"/>
          </a:xfrm>
        </p:spPr>
        <p:txBody>
          <a:bodyPr>
            <a:normAutofit fontScale="90000"/>
          </a:bodyPr>
          <a:lstStyle/>
          <a:p>
            <a:pPr algn="r" rtl="1"/>
            <a:r>
              <a:rPr lang="fa-IR" sz="3600" b="1" dirty="0" smtClean="0">
                <a:cs typeface="B Titr" panose="00000700000000000000" pitchFamily="2" charset="-78"/>
              </a:rPr>
              <a:t> 6- جدول علت مرگ در کودکان کمتر از 5 سال</a:t>
            </a:r>
            <a:endParaRPr lang="fa-IR" sz="3600" dirty="0">
              <a:cs typeface="B Titr" panose="00000700000000000000" pitchFamily="2" charset="-78"/>
            </a:endParaRPr>
          </a:p>
        </p:txBody>
      </p:sp>
      <p:sp>
        <p:nvSpPr>
          <p:cNvPr id="3" name="Content Placeholder 2"/>
          <p:cNvSpPr>
            <a:spLocks noGrp="1"/>
          </p:cNvSpPr>
          <p:nvPr>
            <p:ph sz="quarter" idx="1"/>
          </p:nvPr>
        </p:nvSpPr>
        <p:spPr>
          <a:xfrm>
            <a:off x="609600" y="1295400"/>
            <a:ext cx="7924800" cy="4873752"/>
          </a:xfrm>
        </p:spPr>
        <p:txBody>
          <a:bodyPr>
            <a:normAutofit lnSpcReduction="10000"/>
          </a:bodyPr>
          <a:lstStyle/>
          <a:p>
            <a:pPr algn="just" rtl="1"/>
            <a:r>
              <a:rPr lang="fa-IR" dirty="0" smtClean="0">
                <a:cs typeface="B Mitra" panose="00000400000000000000" pitchFamily="2" charset="-78"/>
              </a:rPr>
              <a:t>این جدول هر گونه  علت مرگ در کودکان زیر 5 سال را در خود دارد. و در آن نیز اطلاعات به تفکیک جنس و منطقه و سن  در قسمت مربوطه نمایش داده می شود. برای دقت در ثبت علل مرگ محل هایی که بروز مرگ به علتی خاص در سنین مربوطه ناممکن می باشد در این جدول با رنگ تیره تر مشخص شده است.</a:t>
            </a:r>
          </a:p>
          <a:p>
            <a:pPr algn="just" rtl="1">
              <a:buNone/>
            </a:pPr>
            <a:r>
              <a:rPr lang="fa-IR" dirty="0" smtClean="0">
                <a:cs typeface="B Mitra" panose="00000400000000000000" pitchFamily="2" charset="-78"/>
              </a:rPr>
              <a:t>• </a:t>
            </a:r>
            <a:r>
              <a:rPr lang="fa-IR" b="1" dirty="0" smtClean="0">
                <a:cs typeface="B Mitra" panose="00000400000000000000" pitchFamily="2" charset="-78"/>
              </a:rPr>
              <a:t>مرگ ناشی از عارضه کمبود وزن هنگام تولد: </a:t>
            </a:r>
            <a:r>
              <a:rPr lang="fa-IR" dirty="0" smtClean="0">
                <a:cs typeface="B Mitra" panose="00000400000000000000" pitchFamily="2" charset="-78"/>
              </a:rPr>
              <a:t>مرگ نوزادی که بعد از هفته سی و هفتم بارداری مادر با وزن هنگام تولد 2500 گرم یا کمتر به دنیا آمده است و </a:t>
            </a:r>
            <a:r>
              <a:rPr lang="fa-IR" dirty="0" smtClean="0">
                <a:solidFill>
                  <a:srgbClr val="FF0000"/>
                </a:solidFill>
                <a:cs typeface="B Mitra" panose="00000400000000000000" pitchFamily="2" charset="-78"/>
              </a:rPr>
              <a:t>حداکثر تا پایان اولین ماه زندگی</a:t>
            </a:r>
            <a:r>
              <a:rPr lang="fa-IR" dirty="0" smtClean="0">
                <a:cs typeface="B Mitra" panose="00000400000000000000" pitchFamily="2" charset="-78"/>
              </a:rPr>
              <a:t> به دلیل عوارض ناشی از این کمبود وزن هنگام تولد مرده باشد در این قسمت ثبت می شود.</a:t>
            </a:r>
          </a:p>
          <a:p>
            <a:pPr algn="just" rtl="1">
              <a:buNone/>
            </a:pPr>
            <a:r>
              <a:rPr lang="fa-IR" dirty="0" smtClean="0">
                <a:cs typeface="B Mitra" panose="00000400000000000000" pitchFamily="2" charset="-78"/>
              </a:rPr>
              <a:t>• </a:t>
            </a:r>
            <a:r>
              <a:rPr lang="fa-IR" b="1" dirty="0" smtClean="0">
                <a:cs typeface="B Mitra" panose="00000400000000000000" pitchFamily="2" charset="-78"/>
              </a:rPr>
              <a:t>مرگ ناشی از نارسی نوزاد: </a:t>
            </a:r>
            <a:r>
              <a:rPr lang="fa-IR" dirty="0" smtClean="0">
                <a:cs typeface="B Mitra" panose="00000400000000000000" pitchFamily="2" charset="-78"/>
              </a:rPr>
              <a:t>مرگ نوزادی که قبل از هفته سی و هفتم بارداری مادر بدنیا آمده باشد ( خواه با وزن زمان تولد کم  یا طبیعی) و حداکثر تا  پایان اولین ماه زندگی به دلیل عوارض ناشی از این تولد زودرس مرده باشد در این قسمت ثبت می شود.</a:t>
            </a:r>
          </a:p>
          <a:p>
            <a:pPr algn="just" rtl="1">
              <a:buNone/>
            </a:pPr>
            <a:r>
              <a:rPr lang="fa-IR" dirty="0" smtClean="0">
                <a:cs typeface="B Mitra" panose="00000400000000000000" pitchFamily="2" charset="-78"/>
              </a:rPr>
              <a:t>• </a:t>
            </a:r>
            <a:r>
              <a:rPr lang="fa-IR" b="1" dirty="0" smtClean="0">
                <a:cs typeface="B Mitra" panose="00000400000000000000" pitchFamily="2" charset="-78"/>
              </a:rPr>
              <a:t>مرگ ناشی از بیماریهای قابل پیشگیری با واکسن: </a:t>
            </a:r>
            <a:r>
              <a:rPr lang="fa-IR" dirty="0" smtClean="0">
                <a:cs typeface="B Mitra" panose="00000400000000000000" pitchFamily="2" charset="-78"/>
              </a:rPr>
              <a:t>شامل مرگ به علت سرخک، سیاه سرفه ، کزاز ، فلج اطفال ، هپاتیت </a:t>
            </a:r>
            <a:r>
              <a:rPr lang="en-US" dirty="0" smtClean="0">
                <a:cs typeface="B Mitra" panose="00000400000000000000" pitchFamily="2" charset="-78"/>
              </a:rPr>
              <a:t>B ، </a:t>
            </a:r>
            <a:r>
              <a:rPr lang="fa-IR" dirty="0" smtClean="0">
                <a:cs typeface="B Mitra" panose="00000400000000000000" pitchFamily="2" charset="-78"/>
              </a:rPr>
              <a:t>دیفتری و سل است .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884238"/>
          </a:xfrm>
        </p:spPr>
        <p:txBody>
          <a:bodyPr>
            <a:normAutofit/>
          </a:bodyPr>
          <a:lstStyle/>
          <a:p>
            <a:pPr algn="r" rtl="1"/>
            <a:r>
              <a:rPr lang="fa-IR" sz="4000" b="1" dirty="0" smtClean="0">
                <a:latin typeface="Arial" pitchFamily="34" charset="0"/>
                <a:cs typeface="B Titr" panose="00000700000000000000" pitchFamily="2" charset="-78"/>
              </a:rPr>
              <a:t>راهنمای تنظیم زیج حیاتی</a:t>
            </a:r>
            <a:endParaRPr lang="en-US" sz="4000" b="1" dirty="0">
              <a:latin typeface="Arial" pitchFamily="34" charset="0"/>
              <a:cs typeface="B Titr" panose="00000700000000000000" pitchFamily="2" charset="-78"/>
            </a:endParaRPr>
          </a:p>
        </p:txBody>
      </p:sp>
      <p:sp>
        <p:nvSpPr>
          <p:cNvPr id="3" name="Content Placeholder 2"/>
          <p:cNvSpPr>
            <a:spLocks noGrp="1"/>
          </p:cNvSpPr>
          <p:nvPr>
            <p:ph sz="quarter" idx="1"/>
          </p:nvPr>
        </p:nvSpPr>
        <p:spPr/>
        <p:txBody>
          <a:bodyPr>
            <a:normAutofit/>
          </a:bodyPr>
          <a:lstStyle/>
          <a:p>
            <a:pPr algn="just" rtl="1"/>
            <a:r>
              <a:rPr lang="fa-IR" dirty="0" smtClean="0">
                <a:cs typeface="B Mitra" panose="00000400000000000000" pitchFamily="2" charset="-78"/>
              </a:rPr>
              <a:t>این فرم از ابتدا تا پایان سال باید به دیوار خانه بهداشت</a:t>
            </a:r>
            <a:r>
              <a:rPr lang="fa-IR" dirty="0">
                <a:cs typeface="B Mitra" panose="00000400000000000000" pitchFamily="2" charset="-78"/>
              </a:rPr>
              <a:t> </a:t>
            </a:r>
            <a:r>
              <a:rPr lang="fa-IR" dirty="0" smtClean="0">
                <a:cs typeface="B Mitra" panose="00000400000000000000" pitchFamily="2" charset="-78"/>
              </a:rPr>
              <a:t>یا پایگاههای بهداشت روستایی در روستا و پایگاههای بهداشت غیر ضمیمه شهری و مراکز بهداشتی درمانی شهری (پایگاه بهداشت ضمیمه) در شهرها نصب باشد و فرم سال بعد بر روی آن قرار گیرد.</a:t>
            </a:r>
          </a:p>
          <a:p>
            <a:pPr algn="just" rtl="1"/>
            <a:r>
              <a:rPr lang="fa-IR" dirty="0" smtClean="0">
                <a:cs typeface="B Mitra" panose="00000400000000000000" pitchFamily="2" charset="-78"/>
              </a:rPr>
              <a:t>هدف از تکمیل این فرم داشتن اطلاعات آماری بهنگام و دقیق از جمعیت تحت پوشش روستایی و شهری و محاسبه شاخصهای جمعیتی – بهداشتی هر خانه بهداشت، پایگاه بهداشت یا مرکز بهداشتی درمانی شهری است تا در نهایت کل جمعیت روستایی و جمعیت شهری تحت پوشش بدست آید و بتوان هرسال نتیجه فعالیتهای واحدهای ارائه کننده خدمات بهداشتی درمانی (خانه‎های بهداشت و پایگاههای بهداشت) را به صورت کمی ارزیابی کرد و برای تحقیقات علمی اطلاعات کامل و بهنگامی در اختیار داشت. برای رسیدن به این هدفها، عملکرد درست همه کسانی که به نوعی در این کار دخالت دارند اهمیت دارد.</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467600" cy="655638"/>
          </a:xfrm>
        </p:spPr>
        <p:txBody>
          <a:bodyPr>
            <a:normAutofit fontScale="90000"/>
          </a:bodyPr>
          <a:lstStyle/>
          <a:p>
            <a:pPr algn="r" rtl="1"/>
            <a:r>
              <a:rPr lang="fa-IR" sz="3600" b="1" dirty="0" smtClean="0">
                <a:cs typeface="B Titr" panose="00000700000000000000" pitchFamily="2" charset="-78"/>
              </a:rPr>
              <a:t> 6- جدول علت مرگ در کودکان کمتر از 5 سال</a:t>
            </a:r>
            <a:endParaRPr lang="fa-IR" sz="3600" dirty="0">
              <a:cs typeface="B Titr" panose="00000700000000000000" pitchFamily="2" charset="-78"/>
            </a:endParaRPr>
          </a:p>
        </p:txBody>
      </p:sp>
      <p:sp>
        <p:nvSpPr>
          <p:cNvPr id="3" name="Content Placeholder 2"/>
          <p:cNvSpPr>
            <a:spLocks noGrp="1"/>
          </p:cNvSpPr>
          <p:nvPr>
            <p:ph sz="quarter" idx="1"/>
          </p:nvPr>
        </p:nvSpPr>
        <p:spPr>
          <a:xfrm>
            <a:off x="609600" y="1143000"/>
            <a:ext cx="7467600" cy="4873752"/>
          </a:xfrm>
        </p:spPr>
        <p:txBody>
          <a:bodyPr>
            <a:normAutofit lnSpcReduction="10000"/>
          </a:bodyPr>
          <a:lstStyle/>
          <a:p>
            <a:pPr algn="just" rtl="1">
              <a:buNone/>
            </a:pPr>
            <a:r>
              <a:rPr lang="fa-IR" dirty="0" smtClean="0">
                <a:cs typeface="B Mitra" panose="00000400000000000000" pitchFamily="2" charset="-78"/>
              </a:rPr>
              <a:t>• </a:t>
            </a:r>
            <a:r>
              <a:rPr lang="fa-IR" b="1" dirty="0" smtClean="0">
                <a:cs typeface="B Mitra" panose="00000400000000000000" pitchFamily="2" charset="-78"/>
              </a:rPr>
              <a:t>مرگ نوزاد از صدمات زایمانی:</a:t>
            </a:r>
            <a:r>
              <a:rPr lang="fa-IR" dirty="0" smtClean="0">
                <a:cs typeface="B Mitra" panose="00000400000000000000" pitchFamily="2" charset="-78"/>
              </a:rPr>
              <a:t> چنانچه نوزادی با علائم حیاتی بدنیا بیاید، ناهنجاری مادرزادی آشکاری نداشته باشد ولی علائم حیاتی او ضعیف باشد به طوری که به اقدامات اولیه احیاء نوزاد پاسخ ندهد و حداکثر تا یک ساعت پس از زایمان بمیرد، در این قسمت ثبت می شود.</a:t>
            </a:r>
          </a:p>
          <a:p>
            <a:pPr algn="just" rtl="1">
              <a:buNone/>
            </a:pPr>
            <a:r>
              <a:rPr lang="fa-IR" dirty="0" smtClean="0">
                <a:cs typeface="B Mitra" panose="00000400000000000000" pitchFamily="2" charset="-78"/>
              </a:rPr>
              <a:t>• </a:t>
            </a:r>
            <a:r>
              <a:rPr lang="fa-IR" b="1" dirty="0" smtClean="0">
                <a:cs typeface="B Mitra" panose="00000400000000000000" pitchFamily="2" charset="-78"/>
              </a:rPr>
              <a:t>مرگ ناشی از ناهنجاری های مادرزادی: </a:t>
            </a:r>
            <a:r>
              <a:rPr lang="fa-IR" dirty="0" smtClean="0">
                <a:cs typeface="B Mitra" panose="00000400000000000000" pitchFamily="2" charset="-78"/>
              </a:rPr>
              <a:t>مرگ کودکان تا پنجسال که با علائم حیاتی بدنیا بیاید، چنانچه پس از تولد ناهنجاری واضح و مشهودی داشته باشد که منجر به مرگ نوزاد گردد.</a:t>
            </a:r>
          </a:p>
          <a:p>
            <a:pPr algn="just" rtl="1">
              <a:buNone/>
            </a:pPr>
            <a:r>
              <a:rPr lang="fa-IR" dirty="0" smtClean="0">
                <a:cs typeface="B Mitra" panose="00000400000000000000" pitchFamily="2" charset="-78"/>
              </a:rPr>
              <a:t>• باید در قسمت مرگ کمتر از یکماهگی به دلیل ناهنجاری مادرزادی ثبت گردد و اگر ناهنجاري واضح و آشکار نداشت، تشخیص علت مرگ به دلیل ناهنجاری مادرزادی فقط با  پزشک خواهد بود.</a:t>
            </a:r>
          </a:p>
          <a:p>
            <a:pPr algn="just" rtl="1">
              <a:buNone/>
            </a:pPr>
            <a:r>
              <a:rPr lang="fa-IR" dirty="0" smtClean="0">
                <a:cs typeface="B Mitra" panose="00000400000000000000" pitchFamily="2" charset="-78"/>
              </a:rPr>
              <a:t>• </a:t>
            </a:r>
            <a:r>
              <a:rPr lang="fa-IR" b="1" dirty="0" smtClean="0">
                <a:cs typeface="B Mitra" panose="00000400000000000000" pitchFamily="2" charset="-78"/>
              </a:rPr>
              <a:t>مرگ ناشی از حوادث، مسمومیتها و سوختگیها: </a:t>
            </a:r>
            <a:r>
              <a:rPr lang="fa-IR" dirty="0" smtClean="0">
                <a:cs typeface="B Mitra" panose="00000400000000000000" pitchFamily="2" charset="-78"/>
              </a:rPr>
              <a:t>اگر کودک زیر پنجسالی به دلیل حادثه، مسمومیت یا سوختگی فوت کرد هر چند که زمینه بیماریهای دیگر هم داشته باشد باید این قسمت ثبت شود. </a:t>
            </a:r>
            <a:endParaRPr lang="fa-IR" dirty="0">
              <a:cs typeface="B Mitra" panose="00000400000000000000"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14400" y="381000"/>
            <a:ext cx="7467600" cy="655638"/>
          </a:xfrm>
          <a:prstGeom prst="rect">
            <a:avLst/>
          </a:prstGeom>
        </p:spPr>
        <p:txBody>
          <a:bodyPr>
            <a:normAutofit fontScale="975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r" rtl="1"/>
            <a:r>
              <a:rPr lang="fa-IR" sz="3600" b="1" dirty="0" smtClean="0">
                <a:cs typeface="B Titr" panose="00000700000000000000" pitchFamily="2" charset="-78"/>
              </a:rPr>
              <a:t> 7- جدول مهاجرت بر حسب نفر</a:t>
            </a:r>
            <a:endParaRPr lang="fa-IR" sz="3600" dirty="0">
              <a:cs typeface="B Titr" panose="00000700000000000000" pitchFamily="2" charset="-78"/>
            </a:endParaRPr>
          </a:p>
        </p:txBody>
      </p:sp>
      <p:sp>
        <p:nvSpPr>
          <p:cNvPr id="3" name="Content Placeholder 2"/>
          <p:cNvSpPr txBox="1">
            <a:spLocks/>
          </p:cNvSpPr>
          <p:nvPr/>
        </p:nvSpPr>
        <p:spPr>
          <a:xfrm>
            <a:off x="609600" y="1143000"/>
            <a:ext cx="7467600" cy="4873752"/>
          </a:xfrm>
          <a:prstGeom prst="rect">
            <a:avLst/>
          </a:prstGeom>
        </p:spPr>
        <p:txBody>
          <a:bodyPr>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just" rtl="1">
              <a:buFont typeface="Wingdings"/>
              <a:buNone/>
            </a:pPr>
            <a:r>
              <a:rPr lang="fa-IR" dirty="0" smtClean="0">
                <a:cs typeface="B Mitra" panose="00000400000000000000" pitchFamily="2" charset="-78"/>
              </a:rPr>
              <a:t>• </a:t>
            </a:r>
            <a:r>
              <a:rPr lang="fa-IR" b="1" dirty="0" smtClean="0">
                <a:cs typeface="B Mitra" panose="00000400000000000000" pitchFamily="2" charset="-78"/>
              </a:rPr>
              <a:t>مهاجرت به خارج: </a:t>
            </a:r>
            <a:r>
              <a:rPr lang="fa-IR" dirty="0" smtClean="0">
                <a:cs typeface="B Mitra" panose="00000400000000000000" pitchFamily="2" charset="-78"/>
              </a:rPr>
              <a:t>چنانچه فرد یا خانواری بعد از انجام سرشماری ابتدای هر سال (01/01) از جمعیت تحت پوشش خارج شود در دفتر آمار حیاتی و  این ستون ثبت می شود. </a:t>
            </a:r>
          </a:p>
          <a:p>
            <a:pPr algn="just" rtl="1">
              <a:buNone/>
            </a:pPr>
            <a:r>
              <a:rPr lang="fa-IR" dirty="0" smtClean="0">
                <a:cs typeface="B Mitra" panose="00000400000000000000" pitchFamily="2" charset="-78"/>
              </a:rPr>
              <a:t>• </a:t>
            </a:r>
            <a:r>
              <a:rPr lang="fa-IR" b="1" dirty="0" smtClean="0">
                <a:cs typeface="B Mitra" panose="00000400000000000000" pitchFamily="2" charset="-78"/>
              </a:rPr>
              <a:t>مهاجرت به داخل: </a:t>
            </a:r>
            <a:r>
              <a:rPr lang="fa-IR" dirty="0">
                <a:cs typeface="B Mitra" panose="00000400000000000000" pitchFamily="2" charset="-78"/>
              </a:rPr>
              <a:t>چنانچه فرد یا خانواری بعد از انجام سرشماری ابتدای هر سال (01/01) </a:t>
            </a:r>
            <a:r>
              <a:rPr lang="fa-IR" dirty="0" smtClean="0">
                <a:cs typeface="B Mitra" panose="00000400000000000000" pitchFamily="2" charset="-78"/>
              </a:rPr>
              <a:t>به </a:t>
            </a:r>
            <a:r>
              <a:rPr lang="fa-IR" dirty="0">
                <a:cs typeface="B Mitra" panose="00000400000000000000" pitchFamily="2" charset="-78"/>
              </a:rPr>
              <a:t>جمعیت تحت پوشش </a:t>
            </a:r>
            <a:r>
              <a:rPr lang="fa-IR" dirty="0" smtClean="0">
                <a:cs typeface="B Mitra" panose="00000400000000000000" pitchFamily="2" charset="-78"/>
              </a:rPr>
              <a:t>وارد شود در </a:t>
            </a:r>
            <a:r>
              <a:rPr lang="fa-IR" dirty="0">
                <a:cs typeface="B Mitra" panose="00000400000000000000" pitchFamily="2" charset="-78"/>
              </a:rPr>
              <a:t>دفتر آمار حیاتی و  این ستون ثبت می شود. </a:t>
            </a:r>
            <a:r>
              <a:rPr lang="fa-IR" dirty="0" smtClean="0">
                <a:solidFill>
                  <a:srgbClr val="FF0000"/>
                </a:solidFill>
                <a:cs typeface="B Mitra" panose="00000400000000000000" pitchFamily="2" charset="-78"/>
              </a:rPr>
              <a:t>ولی ورود این افراد یا خانوار در سیب بعد از اقامت حداقل 6 ماه در همان سال شمسی در منطقه تحت پوشش می باشد. ( 01/01 لغایت 12/29) </a:t>
            </a:r>
            <a:endParaRPr lang="fa-IR" dirty="0">
              <a:solidFill>
                <a:srgbClr val="FF0000"/>
              </a:solidFill>
              <a:cs typeface="B Mitra" panose="00000400000000000000" pitchFamily="2" charset="-78"/>
            </a:endParaRPr>
          </a:p>
          <a:p>
            <a:pPr algn="just" rtl="1">
              <a:buFont typeface="Wingdings"/>
              <a:buNone/>
            </a:pPr>
            <a:r>
              <a:rPr lang="fa-IR" dirty="0" smtClean="0">
                <a:cs typeface="B Mitra" panose="00000400000000000000" pitchFamily="2" charset="-78"/>
              </a:rPr>
              <a:t>• لازم به ذکر است اگر فرد یا خانواری </a:t>
            </a:r>
            <a:r>
              <a:rPr lang="fa-IR" dirty="0" smtClean="0">
                <a:solidFill>
                  <a:srgbClr val="FF0000"/>
                </a:solidFill>
                <a:cs typeface="B Mitra" panose="00000400000000000000" pitchFamily="2" charset="-78"/>
              </a:rPr>
              <a:t>بعد مورخه 01/01 هر سال </a:t>
            </a:r>
            <a:r>
              <a:rPr lang="fa-IR" dirty="0" smtClean="0">
                <a:cs typeface="B Mitra" panose="00000400000000000000" pitchFamily="2" charset="-78"/>
              </a:rPr>
              <a:t>به جمعیت تحت پوشش وارد و در همان سال از جمعیت تحت پوشش خارج شده باشد (و بالعکس) نبایستی در هیچ کدام از ستون های جدول مربوطه ثبت شود ولی این واقعه در دفتر آمار حیاتی (در هر دو فرم افراد اضافه شده و حذف شده) ثبت شود. </a:t>
            </a:r>
          </a:p>
        </p:txBody>
      </p:sp>
    </p:spTree>
    <p:extLst>
      <p:ext uri="{BB962C8B-B14F-4D97-AF65-F5344CB8AC3E}">
        <p14:creationId xmlns:p14="http://schemas.microsoft.com/office/powerpoint/2010/main" val="3425134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086600" cy="1066800"/>
          </a:xfrm>
        </p:spPr>
        <p:txBody>
          <a:bodyPr>
            <a:normAutofit fontScale="90000"/>
          </a:bodyPr>
          <a:lstStyle/>
          <a:p>
            <a:pPr algn="r"/>
            <a:r>
              <a:rPr lang="fa-IR" b="1" dirty="0" smtClean="0">
                <a:cs typeface="B Titr" panose="00000700000000000000" pitchFamily="2" charset="-78"/>
              </a:rPr>
              <a:t>منبع : </a:t>
            </a:r>
            <a:r>
              <a:rPr lang="fa-IR" b="1" dirty="0" smtClean="0">
                <a:cs typeface="B Titr" panose="00000700000000000000" pitchFamily="2" charset="-78"/>
              </a:rPr>
              <a:t>- سایت </a:t>
            </a:r>
            <a:r>
              <a:rPr lang="fa-IR" b="1" dirty="0" smtClean="0">
                <a:cs typeface="B Titr" panose="00000700000000000000" pitchFamily="2" charset="-78"/>
              </a:rPr>
              <a:t>نظام اطلاعات مراقبت های بهداشتی </a:t>
            </a:r>
            <a:r>
              <a:rPr lang="fa-IR" b="1" dirty="0" smtClean="0">
                <a:cs typeface="B Titr" panose="00000700000000000000" pitchFamily="2" charset="-78"/>
              </a:rPr>
              <a:t>اولیه</a:t>
            </a:r>
            <a:br>
              <a:rPr lang="fa-IR" b="1" dirty="0" smtClean="0">
                <a:cs typeface="B Titr" panose="00000700000000000000" pitchFamily="2" charset="-78"/>
              </a:rPr>
            </a:br>
            <a:r>
              <a:rPr lang="fa-IR" b="1" dirty="0" smtClean="0">
                <a:cs typeface="B Titr" panose="00000700000000000000" pitchFamily="2" charset="-78"/>
              </a:rPr>
              <a:t>            - </a:t>
            </a:r>
            <a:r>
              <a:rPr lang="fa-IR" b="1" dirty="0" smtClean="0">
                <a:cs typeface="B Titr" panose="00000700000000000000" pitchFamily="2" charset="-78"/>
              </a:rPr>
              <a:t>تجارب مدیران آمار   </a:t>
            </a:r>
            <a:endParaRPr lang="en-US" b="1" dirty="0">
              <a:cs typeface="B Titr" panose="00000700000000000000" pitchFamily="2" charset="-78"/>
            </a:endParaRPr>
          </a:p>
        </p:txBody>
      </p:sp>
      <p:pic>
        <p:nvPicPr>
          <p:cNvPr id="9" name="Content Placeholder 8" descr="75961_852.jpg"/>
          <p:cNvPicPr>
            <a:picLocks noGrp="1" noChangeAspect="1"/>
          </p:cNvPicPr>
          <p:nvPr>
            <p:ph sz="quarter" idx="1"/>
          </p:nvPr>
        </p:nvPicPr>
        <p:blipFill>
          <a:blip r:embed="rId2" cstate="print"/>
          <a:stretch>
            <a:fillRect/>
          </a:stretch>
        </p:blipFill>
        <p:spPr>
          <a:xfrm>
            <a:off x="228600" y="1295400"/>
            <a:ext cx="8534400" cy="53340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162800" cy="731838"/>
          </a:xfrm>
        </p:spPr>
        <p:txBody>
          <a:bodyPr>
            <a:normAutofit/>
          </a:bodyPr>
          <a:lstStyle/>
          <a:p>
            <a:pPr algn="r" rtl="1"/>
            <a:r>
              <a:rPr lang="fa-IR" sz="3200" b="1" dirty="0" smtClean="0">
                <a:cs typeface="B Titr" panose="00000700000000000000" pitchFamily="2" charset="-78"/>
              </a:rPr>
              <a:t>شاخص های قابل محاسبه از زیج حیاتی :</a:t>
            </a:r>
            <a:r>
              <a:rPr lang="fa-IR" sz="3200" dirty="0" smtClean="0">
                <a:cs typeface="B Titr" panose="00000700000000000000" pitchFamily="2" charset="-78"/>
              </a:rPr>
              <a:t> </a:t>
            </a:r>
            <a:endParaRPr lang="en-US" sz="3200" dirty="0">
              <a:cs typeface="B Titr" panose="00000700000000000000" pitchFamily="2" charset="-78"/>
            </a:endParaRPr>
          </a:p>
        </p:txBody>
      </p:sp>
      <p:sp>
        <p:nvSpPr>
          <p:cNvPr id="3" name="Content Placeholder 2"/>
          <p:cNvSpPr>
            <a:spLocks noGrp="1"/>
          </p:cNvSpPr>
          <p:nvPr>
            <p:ph sz="quarter" idx="1"/>
          </p:nvPr>
        </p:nvSpPr>
        <p:spPr>
          <a:xfrm>
            <a:off x="457200" y="1600200"/>
            <a:ext cx="7467600" cy="3886200"/>
          </a:xfrm>
        </p:spPr>
        <p:txBody>
          <a:bodyPr>
            <a:normAutofit/>
          </a:bodyPr>
          <a:lstStyle/>
          <a:p>
            <a:pPr algn="r" rtl="1"/>
            <a:endParaRPr lang="en-US" dirty="0" smtClean="0">
              <a:cs typeface="B Mitra" panose="00000400000000000000" pitchFamily="2" charset="-78"/>
            </a:endParaRPr>
          </a:p>
          <a:p>
            <a:pPr algn="r" rtl="1"/>
            <a:r>
              <a:rPr lang="fa-IR" dirty="0" smtClean="0">
                <a:cs typeface="B Mitra" panose="00000400000000000000" pitchFamily="2" charset="-78"/>
              </a:rPr>
              <a:t>با داده های ثبت شده در زیج حیاتی، می توان شاخصهای زیر را در سطح منطقه ، شهرستان ، استان و کشور محاسبه نمود .</a:t>
            </a:r>
            <a:endParaRPr lang="en-US" dirty="0" smtClean="0">
              <a:cs typeface="B Mitra" panose="00000400000000000000" pitchFamily="2" charset="-78"/>
            </a:endParaRPr>
          </a:p>
          <a:p>
            <a:pPr algn="r" rtl="1"/>
            <a:endParaRPr lang="fa-IR" dirty="0" smtClean="0">
              <a:cs typeface="B Mitra" panose="00000400000000000000" pitchFamily="2" charset="-78"/>
            </a:endParaRPr>
          </a:p>
          <a:p>
            <a:pPr algn="r" rtl="1">
              <a:buNone/>
            </a:pPr>
            <a:r>
              <a:rPr lang="fa-IR" b="1" dirty="0" smtClean="0">
                <a:cs typeface="B Mitra" panose="00000400000000000000" pitchFamily="2" charset="-78"/>
              </a:rPr>
              <a:t>1. شاخص های مرگ و میر</a:t>
            </a:r>
            <a:endParaRPr lang="en-US" b="1" dirty="0" smtClean="0">
              <a:cs typeface="B Mitra" panose="00000400000000000000" pitchFamily="2" charset="-78"/>
            </a:endParaRPr>
          </a:p>
          <a:p>
            <a:pPr algn="r" rtl="1">
              <a:buNone/>
            </a:pPr>
            <a:r>
              <a:rPr lang="fa-IR" b="1" dirty="0" smtClean="0">
                <a:cs typeface="B Mitra" panose="00000400000000000000" pitchFamily="2" charset="-78"/>
              </a:rPr>
              <a:t>2 . شاخص های باروری </a:t>
            </a:r>
            <a:endParaRPr lang="fa-IR" dirty="0" smtClean="0">
              <a:cs typeface="B Mitra" panose="00000400000000000000" pitchFamily="2" charset="-78"/>
            </a:endParaRPr>
          </a:p>
          <a:p>
            <a:pPr algn="r" rtl="1">
              <a:buNone/>
            </a:pPr>
            <a:r>
              <a:rPr lang="fa-IR" b="1" dirty="0" smtClean="0">
                <a:cs typeface="B Mitra" panose="00000400000000000000" pitchFamily="2" charset="-78"/>
              </a:rPr>
              <a:t>3 </a:t>
            </a:r>
            <a:r>
              <a:rPr lang="en-US" b="1" dirty="0" smtClean="0">
                <a:cs typeface="B Mitra" panose="00000400000000000000" pitchFamily="2" charset="-78"/>
              </a:rPr>
              <a:t>.</a:t>
            </a:r>
            <a:r>
              <a:rPr lang="fa-IR" b="1" dirty="0" smtClean="0">
                <a:cs typeface="B Mitra" panose="00000400000000000000" pitchFamily="2" charset="-78"/>
              </a:rPr>
              <a:t> شاخص های جمعیتی</a:t>
            </a:r>
            <a:endParaRPr lang="en-US" b="1" dirty="0" smtClean="0">
              <a:cs typeface="B Mitra" panose="00000400000000000000" pitchFamily="2" charset="-78"/>
            </a:endParaRPr>
          </a:p>
          <a:p>
            <a:pPr algn="r" rtl="1">
              <a:buNone/>
            </a:pPr>
            <a:r>
              <a:rPr lang="fa-IR" b="1" dirty="0" smtClean="0">
                <a:cs typeface="B Mitra" panose="00000400000000000000" pitchFamily="2" charset="-78"/>
              </a:rPr>
              <a:t>4 </a:t>
            </a:r>
            <a:r>
              <a:rPr lang="en-US" b="1" dirty="0" smtClean="0">
                <a:cs typeface="B Mitra" panose="00000400000000000000" pitchFamily="2" charset="-78"/>
              </a:rPr>
              <a:t>.</a:t>
            </a:r>
            <a:r>
              <a:rPr lang="fa-IR" b="1" dirty="0" smtClean="0">
                <a:cs typeface="B Mitra" panose="00000400000000000000" pitchFamily="2" charset="-78"/>
              </a:rPr>
              <a:t> سایر شاخصها </a:t>
            </a:r>
            <a:endParaRPr lang="fa-IR" dirty="0" smtClean="0">
              <a:cs typeface="B Mitra" panose="00000400000000000000" pitchFamily="2" charset="-78"/>
            </a:endParaRPr>
          </a:p>
          <a:p>
            <a:pPr algn="r" rtl="1">
              <a:buNone/>
            </a:pPr>
            <a:endParaRPr lang="fa-IR" dirty="0" smtClean="0">
              <a:cs typeface="B Mitra" panose="00000400000000000000"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655638"/>
          </a:xfrm>
        </p:spPr>
        <p:txBody>
          <a:bodyPr>
            <a:normAutofit/>
          </a:bodyPr>
          <a:lstStyle/>
          <a:p>
            <a:pPr algn="r" rtl="1"/>
            <a:r>
              <a:rPr lang="fa-IR" sz="3600" b="1" dirty="0" smtClean="0">
                <a:cs typeface="B Titr" panose="00000700000000000000" pitchFamily="2" charset="-78"/>
              </a:rPr>
              <a:t>شاخص های مرگ و میر</a:t>
            </a:r>
            <a:endParaRPr lang="en-US" sz="3600" b="1" dirty="0">
              <a:cs typeface="B Titr" panose="00000700000000000000" pitchFamily="2" charset="-78"/>
            </a:endParaRPr>
          </a:p>
        </p:txBody>
      </p:sp>
      <p:sp>
        <p:nvSpPr>
          <p:cNvPr id="3" name="Content Placeholder 2"/>
          <p:cNvSpPr>
            <a:spLocks noGrp="1"/>
          </p:cNvSpPr>
          <p:nvPr>
            <p:ph sz="quarter" idx="1"/>
          </p:nvPr>
        </p:nvSpPr>
        <p:spPr>
          <a:xfrm>
            <a:off x="990600" y="1219200"/>
            <a:ext cx="7467600" cy="4873752"/>
          </a:xfrm>
        </p:spPr>
        <p:txBody>
          <a:bodyPr>
            <a:noAutofit/>
          </a:bodyPr>
          <a:lstStyle/>
          <a:p>
            <a:pPr algn="r" rtl="1">
              <a:buNone/>
            </a:pPr>
            <a:r>
              <a:rPr lang="en-US" sz="2600" b="1" dirty="0" smtClean="0">
                <a:cs typeface="B Mitra" panose="00000400000000000000" pitchFamily="2" charset="-78"/>
              </a:rPr>
              <a:t>	</a:t>
            </a:r>
            <a:r>
              <a:rPr lang="fa-IR" sz="2600" b="1" dirty="0" smtClean="0">
                <a:cs typeface="B Mitra" panose="00000400000000000000" pitchFamily="2" charset="-78"/>
              </a:rPr>
              <a:t>* میزان مرگ و میر خام </a:t>
            </a:r>
            <a:br>
              <a:rPr lang="fa-IR" sz="2600" b="1" dirty="0" smtClean="0">
                <a:cs typeface="B Mitra" panose="00000400000000000000" pitchFamily="2" charset="-78"/>
              </a:rPr>
            </a:br>
            <a:r>
              <a:rPr lang="fa-IR" sz="2600" b="1" dirty="0" smtClean="0">
                <a:cs typeface="B Mitra" panose="00000400000000000000" pitchFamily="2" charset="-78"/>
              </a:rPr>
              <a:t>* میزان  مرگ و میر اختصاصی سنی </a:t>
            </a:r>
            <a:br>
              <a:rPr lang="fa-IR" sz="2600" b="1" dirty="0" smtClean="0">
                <a:cs typeface="B Mitra" panose="00000400000000000000" pitchFamily="2" charset="-78"/>
              </a:rPr>
            </a:br>
            <a:r>
              <a:rPr lang="fa-IR" sz="2600" b="1" dirty="0" smtClean="0">
                <a:cs typeface="B Mitra" panose="00000400000000000000" pitchFamily="2" charset="-78"/>
              </a:rPr>
              <a:t>* میزان مرگ و میر نوزادان</a:t>
            </a:r>
            <a:br>
              <a:rPr lang="fa-IR" sz="2600" b="1" dirty="0" smtClean="0">
                <a:cs typeface="B Mitra" panose="00000400000000000000" pitchFamily="2" charset="-78"/>
              </a:rPr>
            </a:br>
            <a:r>
              <a:rPr lang="fa-IR" sz="2600" b="1" dirty="0" smtClean="0">
                <a:cs typeface="B Mitra" panose="00000400000000000000" pitchFamily="2" charset="-78"/>
              </a:rPr>
              <a:t>* میزان مرگ و میر کودکان زیر یکسال</a:t>
            </a:r>
            <a:br>
              <a:rPr lang="fa-IR" sz="2600" b="1" dirty="0" smtClean="0">
                <a:cs typeface="B Mitra" panose="00000400000000000000" pitchFamily="2" charset="-78"/>
              </a:rPr>
            </a:br>
            <a:r>
              <a:rPr lang="fa-IR" sz="2600" b="1" dirty="0" smtClean="0">
                <a:cs typeface="B Mitra" panose="00000400000000000000" pitchFamily="2" charset="-78"/>
              </a:rPr>
              <a:t>* میزان مرگ و میر کودکان زیر پنج سال </a:t>
            </a:r>
            <a:br>
              <a:rPr lang="fa-IR" sz="2600" b="1" dirty="0" smtClean="0">
                <a:cs typeface="B Mitra" panose="00000400000000000000" pitchFamily="2" charset="-78"/>
              </a:rPr>
            </a:br>
            <a:r>
              <a:rPr lang="fa-IR" sz="2600" b="1" dirty="0" smtClean="0">
                <a:cs typeface="B Mitra" panose="00000400000000000000" pitchFamily="2" charset="-78"/>
              </a:rPr>
              <a:t>* میزان مرگ و میر علتی در نوزادان </a:t>
            </a:r>
            <a:br>
              <a:rPr lang="fa-IR" sz="2600" b="1" dirty="0" smtClean="0">
                <a:cs typeface="B Mitra" panose="00000400000000000000" pitchFamily="2" charset="-78"/>
              </a:rPr>
            </a:br>
            <a:r>
              <a:rPr lang="fa-IR" sz="2600" b="1" dirty="0" smtClean="0">
                <a:cs typeface="B Mitra" panose="00000400000000000000" pitchFamily="2" charset="-78"/>
              </a:rPr>
              <a:t>* میزان مرگ و میز علتی در کودکان زیر یکسال</a:t>
            </a:r>
            <a:br>
              <a:rPr lang="fa-IR" sz="2600" b="1" dirty="0" smtClean="0">
                <a:cs typeface="B Mitra" panose="00000400000000000000" pitchFamily="2" charset="-78"/>
              </a:rPr>
            </a:br>
            <a:r>
              <a:rPr lang="fa-IR" sz="2600" b="1" dirty="0" smtClean="0">
                <a:cs typeface="B Mitra" panose="00000400000000000000" pitchFamily="2" charset="-78"/>
              </a:rPr>
              <a:t>* میزان مرگ و میر علتی در کودکان زیر پنجسال </a:t>
            </a:r>
            <a:br>
              <a:rPr lang="fa-IR" sz="2600" b="1" dirty="0" smtClean="0">
                <a:cs typeface="B Mitra" panose="00000400000000000000" pitchFamily="2" charset="-78"/>
              </a:rPr>
            </a:br>
            <a:r>
              <a:rPr lang="fa-IR" sz="2600" b="1" dirty="0" smtClean="0">
                <a:cs typeface="B Mitra" panose="00000400000000000000" pitchFamily="2" charset="-78"/>
              </a:rPr>
              <a:t>* میزان مرگ و میر مادران باردار</a:t>
            </a:r>
            <a:br>
              <a:rPr lang="fa-IR" sz="2600" b="1" dirty="0" smtClean="0">
                <a:cs typeface="B Mitra" panose="00000400000000000000" pitchFamily="2" charset="-78"/>
              </a:rPr>
            </a:br>
            <a:r>
              <a:rPr lang="fa-IR" sz="2600" b="1" dirty="0" smtClean="0">
                <a:cs typeface="B Mitra" panose="00000400000000000000" pitchFamily="2" charset="-78"/>
              </a:rPr>
              <a:t>* میزان مرگ و میر علتی مادران باردار </a:t>
            </a:r>
            <a:br>
              <a:rPr lang="fa-IR" sz="2600" b="1" dirty="0" smtClean="0">
                <a:cs typeface="B Mitra" panose="00000400000000000000" pitchFamily="2" charset="-78"/>
              </a:rPr>
            </a:br>
            <a:r>
              <a:rPr lang="fa-IR" sz="2600" b="1" dirty="0" smtClean="0">
                <a:cs typeface="B Mitra" panose="00000400000000000000" pitchFamily="2" charset="-78"/>
              </a:rPr>
              <a:t>* میزان مرگ و میر اختصاصی سنی مادران باردار </a:t>
            </a:r>
          </a:p>
          <a:p>
            <a:endParaRPr lang="en-US" sz="2600" b="1" dirty="0">
              <a:cs typeface="B Mitra" panose="00000400000000000000"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467600" cy="579438"/>
          </a:xfrm>
        </p:spPr>
        <p:txBody>
          <a:bodyPr>
            <a:normAutofit fontScale="90000"/>
          </a:bodyPr>
          <a:lstStyle/>
          <a:p>
            <a:pPr algn="r" rtl="1"/>
            <a:r>
              <a:rPr lang="fa-IR" sz="3600" b="1" dirty="0" smtClean="0">
                <a:cs typeface="B Titr" panose="00000700000000000000" pitchFamily="2" charset="-78"/>
              </a:rPr>
              <a:t>شاخص های باروری</a:t>
            </a:r>
            <a:endParaRPr lang="en-US" sz="3600" dirty="0">
              <a:cs typeface="B Titr" panose="00000700000000000000" pitchFamily="2" charset="-78"/>
            </a:endParaRPr>
          </a:p>
        </p:txBody>
      </p:sp>
      <p:sp>
        <p:nvSpPr>
          <p:cNvPr id="3" name="Content Placeholder 2"/>
          <p:cNvSpPr>
            <a:spLocks noGrp="1"/>
          </p:cNvSpPr>
          <p:nvPr>
            <p:ph sz="quarter" idx="1"/>
          </p:nvPr>
        </p:nvSpPr>
        <p:spPr>
          <a:xfrm>
            <a:off x="762000" y="1295400"/>
            <a:ext cx="7467600" cy="4873752"/>
          </a:xfrm>
        </p:spPr>
        <p:txBody>
          <a:bodyPr>
            <a:noAutofit/>
          </a:bodyPr>
          <a:lstStyle/>
          <a:p>
            <a:pPr marL="0" indent="0" algn="r" rtl="1">
              <a:lnSpc>
                <a:spcPct val="150000"/>
              </a:lnSpc>
              <a:buNone/>
            </a:pPr>
            <a:r>
              <a:rPr lang="fa-IR" sz="2600" b="1" dirty="0" smtClean="0">
                <a:cs typeface="B Mitra" panose="00000400000000000000" pitchFamily="2" charset="-78"/>
              </a:rPr>
              <a:t> * نسبت جنسی بدو تولد</a:t>
            </a:r>
          </a:p>
          <a:p>
            <a:pPr marL="0" indent="0" algn="r" rtl="1">
              <a:lnSpc>
                <a:spcPct val="150000"/>
              </a:lnSpc>
              <a:buNone/>
            </a:pPr>
            <a:r>
              <a:rPr lang="fa-IR" sz="2600" b="1" dirty="0">
                <a:cs typeface="B Mitra" panose="00000400000000000000" pitchFamily="2" charset="-78"/>
              </a:rPr>
              <a:t>*</a:t>
            </a:r>
            <a:r>
              <a:rPr lang="fa-IR" sz="2600" b="1" dirty="0" smtClean="0">
                <a:cs typeface="B Mitra" panose="00000400000000000000" pitchFamily="2" charset="-78"/>
              </a:rPr>
              <a:t> میزان تولد خام</a:t>
            </a:r>
            <a:br>
              <a:rPr lang="fa-IR" sz="2600" b="1" dirty="0" smtClean="0">
                <a:cs typeface="B Mitra" panose="00000400000000000000" pitchFamily="2" charset="-78"/>
              </a:rPr>
            </a:br>
            <a:r>
              <a:rPr lang="fa-IR" sz="2600" b="1" dirty="0" smtClean="0">
                <a:cs typeface="B Mitra" panose="00000400000000000000" pitchFamily="2" charset="-78"/>
              </a:rPr>
              <a:t> * باروری عمومی </a:t>
            </a:r>
            <a:br>
              <a:rPr lang="fa-IR" sz="2600" b="1" dirty="0" smtClean="0">
                <a:cs typeface="B Mitra" panose="00000400000000000000" pitchFamily="2" charset="-78"/>
              </a:rPr>
            </a:br>
            <a:r>
              <a:rPr lang="fa-IR" sz="2600" b="1" dirty="0" smtClean="0">
                <a:cs typeface="B Mitra" panose="00000400000000000000" pitchFamily="2" charset="-78"/>
              </a:rPr>
              <a:t> * باروی اختصاصی سنی</a:t>
            </a:r>
            <a:br>
              <a:rPr lang="fa-IR" sz="2600" b="1" dirty="0" smtClean="0">
                <a:cs typeface="B Mitra" panose="00000400000000000000" pitchFamily="2" charset="-78"/>
              </a:rPr>
            </a:br>
            <a:r>
              <a:rPr lang="fa-IR" sz="2600" b="1" dirty="0" smtClean="0">
                <a:cs typeface="B Mitra" panose="00000400000000000000" pitchFamily="2" charset="-78"/>
              </a:rPr>
              <a:t> * رشد جمعیت</a:t>
            </a:r>
            <a:br>
              <a:rPr lang="fa-IR" sz="2600" b="1" dirty="0" smtClean="0">
                <a:cs typeface="B Mitra" panose="00000400000000000000" pitchFamily="2" charset="-78"/>
              </a:rPr>
            </a:br>
            <a:r>
              <a:rPr lang="fa-IR" sz="2600" b="1" dirty="0" smtClean="0">
                <a:cs typeface="B Mitra" panose="00000400000000000000" pitchFamily="2" charset="-78"/>
              </a:rPr>
              <a:t> * باروری کلی </a:t>
            </a:r>
            <a:br>
              <a:rPr lang="fa-IR" sz="2600" b="1" dirty="0" smtClean="0">
                <a:cs typeface="B Mitra" panose="00000400000000000000" pitchFamily="2" charset="-78"/>
              </a:rPr>
            </a:br>
            <a:r>
              <a:rPr lang="fa-IR" sz="2600" b="1" dirty="0" smtClean="0">
                <a:cs typeface="B Mitra" panose="00000400000000000000" pitchFamily="2" charset="-78"/>
              </a:rPr>
              <a:t> * درصد زایمان ایمن </a:t>
            </a:r>
            <a:br>
              <a:rPr lang="fa-IR" sz="2600" b="1" dirty="0" smtClean="0">
                <a:cs typeface="B Mitra" panose="00000400000000000000" pitchFamily="2" charset="-78"/>
              </a:rPr>
            </a:br>
            <a:r>
              <a:rPr lang="fa-IR" sz="2600" b="1" dirty="0" smtClean="0">
                <a:cs typeface="B Mitra" panose="00000400000000000000" pitchFamily="2" charset="-78"/>
              </a:rPr>
              <a:t> * درصد نوزادان با وزن کم موقع تولد </a:t>
            </a:r>
          </a:p>
          <a:p>
            <a:pPr marL="0" indent="0" algn="r" rtl="1">
              <a:buNone/>
            </a:pPr>
            <a:endParaRPr lang="fa-IR" sz="2600" b="1" dirty="0" smtClean="0">
              <a:cs typeface="B Mitra" panose="00000400000000000000" pitchFamily="2" charset="-78"/>
            </a:endParaRPr>
          </a:p>
          <a:p>
            <a:pPr marL="0" indent="0" algn="r">
              <a:buNone/>
            </a:pPr>
            <a:endParaRPr lang="en-US" sz="2600" b="1" dirty="0">
              <a:cs typeface="B Mitra" panose="00000400000000000000"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655638"/>
          </a:xfrm>
        </p:spPr>
        <p:txBody>
          <a:bodyPr>
            <a:normAutofit/>
          </a:bodyPr>
          <a:lstStyle/>
          <a:p>
            <a:pPr algn="r" rtl="1"/>
            <a:r>
              <a:rPr lang="fa-IR" sz="3600" b="1" dirty="0" smtClean="0">
                <a:cs typeface="B Titr" panose="00000700000000000000" pitchFamily="2" charset="-78"/>
              </a:rPr>
              <a:t>شاخص های باروری</a:t>
            </a:r>
            <a:endParaRPr lang="en-US" sz="3600" dirty="0">
              <a:cs typeface="B Titr" panose="00000700000000000000" pitchFamily="2" charset="-78"/>
            </a:endParaRPr>
          </a:p>
        </p:txBody>
      </p:sp>
      <p:sp>
        <p:nvSpPr>
          <p:cNvPr id="3" name="Content Placeholder 2"/>
          <p:cNvSpPr>
            <a:spLocks noGrp="1"/>
          </p:cNvSpPr>
          <p:nvPr>
            <p:ph sz="quarter" idx="1"/>
          </p:nvPr>
        </p:nvSpPr>
        <p:spPr>
          <a:xfrm>
            <a:off x="609600" y="1143000"/>
            <a:ext cx="7467600" cy="3886200"/>
          </a:xfrm>
        </p:spPr>
        <p:txBody>
          <a:bodyPr>
            <a:noAutofit/>
          </a:bodyPr>
          <a:lstStyle/>
          <a:p>
            <a:pPr algn="r" rtl="1">
              <a:lnSpc>
                <a:spcPct val="150000"/>
              </a:lnSpc>
              <a:buNone/>
            </a:pPr>
            <a:r>
              <a:rPr lang="en-US" sz="2600" b="1" dirty="0" smtClean="0">
                <a:cs typeface="B Mitra" panose="00000400000000000000" pitchFamily="2" charset="-78"/>
              </a:rPr>
              <a:t>	</a:t>
            </a:r>
            <a:r>
              <a:rPr lang="fa-IR" sz="2600" b="1" dirty="0" smtClean="0">
                <a:cs typeface="B Mitra" panose="00000400000000000000" pitchFamily="2" charset="-78"/>
              </a:rPr>
              <a:t> * هرم سنی </a:t>
            </a:r>
            <a:br>
              <a:rPr lang="fa-IR" sz="2600" b="1" dirty="0" smtClean="0">
                <a:cs typeface="B Mitra" panose="00000400000000000000" pitchFamily="2" charset="-78"/>
              </a:rPr>
            </a:br>
            <a:r>
              <a:rPr lang="fa-IR" sz="2600" b="1" dirty="0" smtClean="0">
                <a:cs typeface="B Mitra" panose="00000400000000000000" pitchFamily="2" charset="-78"/>
              </a:rPr>
              <a:t> * نسبت جنسی</a:t>
            </a:r>
            <a:br>
              <a:rPr lang="fa-IR" sz="2600" b="1" dirty="0" smtClean="0">
                <a:cs typeface="B Mitra" panose="00000400000000000000" pitchFamily="2" charset="-78"/>
              </a:rPr>
            </a:br>
            <a:r>
              <a:rPr lang="fa-IR" sz="2600" b="1" dirty="0" smtClean="0">
                <a:cs typeface="B Mitra" panose="00000400000000000000" pitchFamily="2" charset="-78"/>
              </a:rPr>
              <a:t> * نسبت وابستگی</a:t>
            </a:r>
            <a:br>
              <a:rPr lang="fa-IR" sz="2600" b="1" dirty="0" smtClean="0">
                <a:cs typeface="B Mitra" panose="00000400000000000000" pitchFamily="2" charset="-78"/>
              </a:rPr>
            </a:br>
            <a:r>
              <a:rPr lang="fa-IR" sz="2600" b="1" dirty="0" smtClean="0">
                <a:cs typeface="B Mitra" panose="00000400000000000000" pitchFamily="2" charset="-78"/>
              </a:rPr>
              <a:t> * درصد زنان شوهر دار</a:t>
            </a:r>
            <a:br>
              <a:rPr lang="fa-IR" sz="2600" b="1" dirty="0" smtClean="0">
                <a:cs typeface="B Mitra" panose="00000400000000000000" pitchFamily="2" charset="-78"/>
              </a:rPr>
            </a:br>
            <a:r>
              <a:rPr lang="fa-IR" sz="2600" b="1" dirty="0" smtClean="0">
                <a:cs typeface="B Mitra" panose="00000400000000000000" pitchFamily="2" charset="-78"/>
              </a:rPr>
              <a:t> * درصد جمعیت سالمندان</a:t>
            </a:r>
            <a:br>
              <a:rPr lang="fa-IR" sz="2600" b="1" dirty="0" smtClean="0">
                <a:cs typeface="B Mitra" panose="00000400000000000000" pitchFamily="2" charset="-78"/>
              </a:rPr>
            </a:br>
            <a:r>
              <a:rPr lang="fa-IR" sz="2600" b="1" dirty="0" smtClean="0">
                <a:cs typeface="B Mitra" panose="00000400000000000000" pitchFamily="2" charset="-78"/>
              </a:rPr>
              <a:t> * درصد کودکان زیر یکسال </a:t>
            </a:r>
          </a:p>
          <a:p>
            <a:pPr algn="r" rtl="1">
              <a:lnSpc>
                <a:spcPct val="150000"/>
              </a:lnSpc>
              <a:buNone/>
            </a:pPr>
            <a:endParaRPr lang="fa-IR" sz="2600" b="1" dirty="0" smtClean="0">
              <a:cs typeface="B Mitra" panose="00000400000000000000" pitchFamily="2" charset="-78"/>
            </a:endParaRPr>
          </a:p>
          <a:p>
            <a:pPr algn="r" rtl="1">
              <a:buNone/>
            </a:pPr>
            <a:endParaRPr lang="fa-IR" sz="2600" b="1" dirty="0" smtClean="0">
              <a:cs typeface="B Mitra" panose="00000400000000000000" pitchFamily="2" charset="-78"/>
            </a:endParaRPr>
          </a:p>
          <a:p>
            <a:endParaRPr lang="en-US" sz="2600" b="1" dirty="0">
              <a:cs typeface="B Mitra" panose="00000400000000000000"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800" y="152400"/>
            <a:ext cx="3810000" cy="762000"/>
          </a:xfrm>
        </p:spPr>
        <p:txBody>
          <a:bodyPr>
            <a:normAutofit/>
          </a:bodyPr>
          <a:lstStyle/>
          <a:p>
            <a:pPr algn="r" rtl="1"/>
            <a:r>
              <a:rPr lang="fa-IR" sz="3600" b="1" dirty="0" smtClean="0">
                <a:cs typeface="B Titr" panose="00000700000000000000" pitchFamily="2" charset="-78"/>
              </a:rPr>
              <a:t>سایر شاخصها</a:t>
            </a:r>
            <a:endParaRPr lang="en-US" sz="3600" dirty="0">
              <a:cs typeface="B Titr" panose="00000700000000000000" pitchFamily="2" charset="-78"/>
            </a:endParaRPr>
          </a:p>
        </p:txBody>
      </p:sp>
      <p:sp>
        <p:nvSpPr>
          <p:cNvPr id="3" name="Content Placeholder 2"/>
          <p:cNvSpPr>
            <a:spLocks noGrp="1"/>
          </p:cNvSpPr>
          <p:nvPr>
            <p:ph sz="quarter" idx="1"/>
          </p:nvPr>
        </p:nvSpPr>
        <p:spPr>
          <a:xfrm>
            <a:off x="1066800" y="1066800"/>
            <a:ext cx="7467600" cy="1371600"/>
          </a:xfrm>
        </p:spPr>
        <p:txBody>
          <a:bodyPr>
            <a:noAutofit/>
          </a:bodyPr>
          <a:lstStyle/>
          <a:p>
            <a:pPr algn="r" rtl="1">
              <a:lnSpc>
                <a:spcPct val="150000"/>
              </a:lnSpc>
              <a:buNone/>
            </a:pPr>
            <a:r>
              <a:rPr lang="en-US" sz="2600" b="1" dirty="0" smtClean="0">
                <a:cs typeface="B Mitra" panose="00000400000000000000" pitchFamily="2" charset="-78"/>
              </a:rPr>
              <a:t>	</a:t>
            </a:r>
            <a:r>
              <a:rPr lang="fa-IR" sz="2600" b="1" dirty="0" smtClean="0">
                <a:cs typeface="B Mitra" panose="00000400000000000000" pitchFamily="2" charset="-78"/>
              </a:rPr>
              <a:t> * درصد استفاده خانوار از نمک یددار</a:t>
            </a:r>
            <a:endParaRPr lang="en-US" sz="2600" b="1" dirty="0" smtClean="0">
              <a:cs typeface="B Mitra" panose="00000400000000000000" pitchFamily="2" charset="-78"/>
            </a:endParaRPr>
          </a:p>
          <a:p>
            <a:pPr algn="r" rtl="1">
              <a:lnSpc>
                <a:spcPct val="150000"/>
              </a:lnSpc>
              <a:buNone/>
            </a:pPr>
            <a:endParaRPr lang="fa-IR" sz="2600" b="1" dirty="0" smtClean="0">
              <a:cs typeface="B Mitra" panose="00000400000000000000" pitchFamily="2" charset="-78"/>
            </a:endParaRPr>
          </a:p>
          <a:p>
            <a:pPr algn="r" rtl="1">
              <a:lnSpc>
                <a:spcPct val="150000"/>
              </a:lnSpc>
              <a:buNone/>
            </a:pPr>
            <a:endParaRPr lang="fa-IR" sz="2600" b="1" dirty="0" smtClean="0">
              <a:cs typeface="B Mitra" panose="00000400000000000000" pitchFamily="2" charset="-78"/>
            </a:endParaRPr>
          </a:p>
          <a:p>
            <a:pPr algn="r" rtl="1">
              <a:buNone/>
            </a:pPr>
            <a:endParaRPr lang="fa-IR" sz="2600" b="1" dirty="0" smtClean="0">
              <a:cs typeface="B Mitra" panose="00000400000000000000" pitchFamily="2" charset="-78"/>
            </a:endParaRPr>
          </a:p>
          <a:p>
            <a:endParaRPr lang="en-US" sz="2600" b="1" dirty="0">
              <a:cs typeface="B Mitra" panose="00000400000000000000"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609600"/>
            <a:ext cx="4572000" cy="685800"/>
          </a:xfrm>
        </p:spPr>
        <p:txBody>
          <a:bodyPr>
            <a:normAutofit/>
          </a:bodyPr>
          <a:lstStyle/>
          <a:p>
            <a:pPr algn="r" rtl="1"/>
            <a:r>
              <a:rPr lang="fa-IR" sz="3600" b="1" dirty="0" smtClean="0">
                <a:latin typeface="Arial" pitchFamily="34" charset="0"/>
                <a:cs typeface="B Titr" panose="00000700000000000000" pitchFamily="2" charset="-78"/>
              </a:rPr>
              <a:t>راهنمای تنظیم زیج حیاتی</a:t>
            </a:r>
            <a:endParaRPr lang="en-US" sz="3200" dirty="0">
              <a:cs typeface="B Titr" panose="00000700000000000000" pitchFamily="2" charset="-78"/>
            </a:endParaRPr>
          </a:p>
        </p:txBody>
      </p:sp>
      <p:sp>
        <p:nvSpPr>
          <p:cNvPr id="3" name="Content Placeholder 2"/>
          <p:cNvSpPr>
            <a:spLocks noGrp="1"/>
          </p:cNvSpPr>
          <p:nvPr>
            <p:ph sz="quarter" idx="1"/>
          </p:nvPr>
        </p:nvSpPr>
        <p:spPr/>
        <p:txBody>
          <a:bodyPr>
            <a:normAutofit/>
          </a:bodyPr>
          <a:lstStyle/>
          <a:p>
            <a:pPr algn="just" rtl="1"/>
            <a:r>
              <a:rPr lang="fa-IR" dirty="0" smtClean="0">
                <a:cs typeface="B Mitra" panose="00000400000000000000" pitchFamily="2" charset="-78"/>
              </a:rPr>
              <a:t> براساس نظرخواهی از سازمان ثبت احوال، فقط برای متولدینی که پدر آنها ایرانی است شناسنامه ایرانی صادر می‎شود. بنابراین، کلیه خانوارهایی که پدر خانوار،  ایرانی است جزو خانوارهای ایرانی محسوب می‎شوند و اطلاعات آنها در زیج حیاتی خانوارهای ایرانی درج می‎گردد و در غیراینصورت به عنوان اتباع بیگانه به حساب آمده و اطلاعات آنها در زیج حیاتی جمعیت غیرایرانی ثبت می‎شود.</a:t>
            </a:r>
          </a:p>
          <a:p>
            <a:pPr algn="just" rtl="1"/>
            <a:r>
              <a:rPr lang="fa-IR" dirty="0" smtClean="0">
                <a:cs typeface="B Mitra" panose="00000400000000000000" pitchFamily="2" charset="-78"/>
              </a:rPr>
              <a:t>برای تعداد کم جمعیتهای غیرایرانی (</a:t>
            </a:r>
            <a:r>
              <a:rPr lang="fa-IR" dirty="0" smtClean="0">
                <a:solidFill>
                  <a:srgbClr val="FF0000"/>
                </a:solidFill>
                <a:cs typeface="B Mitra" panose="00000400000000000000" pitchFamily="2" charset="-78"/>
              </a:rPr>
              <a:t>حتی یک خانوار</a:t>
            </a:r>
            <a:r>
              <a:rPr lang="fa-IR" dirty="0" smtClean="0">
                <a:cs typeface="B Mitra" panose="00000400000000000000" pitchFamily="2" charset="-78"/>
              </a:rPr>
              <a:t>) هم زیج حیاتی جداگانه تهیه می‎گردد.</a:t>
            </a:r>
            <a:endParaRPr lang="en-US" dirty="0" smtClean="0">
              <a:cs typeface="B Mitra" panose="00000400000000000000" pitchFamily="2" charset="-78"/>
            </a:endParaRPr>
          </a:p>
          <a:p>
            <a:pPr algn="just" rtl="1"/>
            <a:r>
              <a:rPr lang="fa-IR" dirty="0" smtClean="0">
                <a:cs typeface="B Mitra" panose="00000400000000000000" pitchFamily="2" charset="-78"/>
              </a:rPr>
              <a:t>در واحدهای بهداشتی درمانی به غیر از جدول مربوط به </a:t>
            </a:r>
            <a:r>
              <a:rPr lang="fa-IR" dirty="0" smtClean="0">
                <a:solidFill>
                  <a:srgbClr val="FF0000"/>
                </a:solidFill>
                <a:cs typeface="B Mitra" panose="00000400000000000000" pitchFamily="2" charset="-78"/>
              </a:rPr>
              <a:t>آمار جمعیت بر حسب سن و جنس و گردونه </a:t>
            </a:r>
            <a:r>
              <a:rPr lang="fa-IR" dirty="0" smtClean="0">
                <a:cs typeface="B Mitra" panose="00000400000000000000" pitchFamily="2" charset="-78"/>
              </a:rPr>
              <a:t>که داده ها به عدد در آنها ثبت می شود در بقیه جدول اطلاعات به صورت چوب خطی ثبت می گردد</a:t>
            </a:r>
            <a:r>
              <a:rPr lang="en-US" dirty="0" smtClean="0">
                <a:cs typeface="B Mitra" panose="00000400000000000000" pitchFamily="2" charset="-78"/>
              </a:rPr>
              <a:t>.</a:t>
            </a:r>
            <a:endParaRPr lang="fa-IR" dirty="0" smtClean="0">
              <a:cs typeface="B Mitra" panose="00000400000000000000" pitchFamily="2" charset="-78"/>
            </a:endParaRPr>
          </a:p>
          <a:p>
            <a:pPr algn="just" rtl="1"/>
            <a:endParaRPr lang="en-US" dirty="0">
              <a:cs typeface="B Mitra" panose="00000400000000000000"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381000"/>
            <a:ext cx="4724400" cy="762000"/>
          </a:xfrm>
        </p:spPr>
        <p:txBody>
          <a:bodyPr>
            <a:normAutofit/>
          </a:bodyPr>
          <a:lstStyle/>
          <a:p>
            <a:pPr algn="r" rtl="1"/>
            <a:r>
              <a:rPr lang="fa-IR" sz="3600" b="1" dirty="0" smtClean="0">
                <a:latin typeface="Arial" pitchFamily="34" charset="0"/>
                <a:cs typeface="B Titr" panose="00000700000000000000" pitchFamily="2" charset="-78"/>
              </a:rPr>
              <a:t>راهنمای تنظیم زیج حیاتی</a:t>
            </a:r>
            <a:endParaRPr lang="en-US" sz="3200" dirty="0">
              <a:cs typeface="B Titr" panose="00000700000000000000" pitchFamily="2" charset="-78"/>
            </a:endParaRPr>
          </a:p>
        </p:txBody>
      </p:sp>
      <p:sp>
        <p:nvSpPr>
          <p:cNvPr id="3" name="Content Placeholder 2"/>
          <p:cNvSpPr>
            <a:spLocks noGrp="1"/>
          </p:cNvSpPr>
          <p:nvPr>
            <p:ph sz="quarter" idx="1"/>
          </p:nvPr>
        </p:nvSpPr>
        <p:spPr>
          <a:xfrm>
            <a:off x="609600" y="1447800"/>
            <a:ext cx="7467600" cy="3886200"/>
          </a:xfrm>
        </p:spPr>
        <p:txBody>
          <a:bodyPr/>
          <a:lstStyle/>
          <a:p>
            <a:pPr algn="just" rtl="1"/>
            <a:r>
              <a:rPr lang="fa-IR" dirty="0" smtClean="0">
                <a:cs typeface="B Mitra" panose="00000400000000000000" pitchFamily="2" charset="-78"/>
              </a:rPr>
              <a:t>زیجهای حیاتی خاص جمعیت غیرایرانی نیز همانند زیج های حیاتی جمعیت ایرانی در پایان هر سال جمع‎آوری می‎شود و برای ورود به رایانه به مرکز بهداشت شهرستان تحویل می‎گردد و سپس، مجددا” به واحد تهیه‎کننده آن عودت داده می‎شود تا بر روی دیوار آن واحد باقی بماند.</a:t>
            </a:r>
          </a:p>
          <a:p>
            <a:pPr algn="just" rtl="1"/>
            <a:r>
              <a:rPr lang="fa-IR" dirty="0" smtClean="0">
                <a:cs typeface="B Mitra" panose="00000400000000000000" pitchFamily="2" charset="-78"/>
              </a:rPr>
              <a:t>چنانچه در وسط سال مهاجر غیرایرانی به منطقه وارد شد، در آن سال زیج جداگانه ندارند و فقط سرشماری در آغاز هرسال انجام می‎گیرد و براساس آن زیج تنظیم می‎شود.</a:t>
            </a:r>
          </a:p>
          <a:p>
            <a:pPr algn="just" rtl="1"/>
            <a:r>
              <a:rPr lang="fa-IR" dirty="0" smtClean="0">
                <a:cs typeface="B Mitra" panose="00000400000000000000" pitchFamily="2" charset="-78"/>
              </a:rPr>
              <a:t>در پایگاههای بهداشت روستایی، داده‎ها در ستونهای مربوط به روستای اصلی ثبت می‎گردد و به عنوان جمعیت روستایی به حساب می‎آید.</a:t>
            </a:r>
          </a:p>
          <a:p>
            <a:pPr algn="just"/>
            <a:endParaRPr lang="en-US" dirty="0">
              <a:cs typeface="B Mitra" panose="00000400000000000000"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241</TotalTime>
  <Words>983</Words>
  <Application>Microsoft Office PowerPoint</Application>
  <PresentationFormat>On-screen Show (4:3)</PresentationFormat>
  <Paragraphs>79</Paragraphs>
  <Slides>22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B Mitra</vt:lpstr>
      <vt:lpstr>B Titr</vt:lpstr>
      <vt:lpstr>Calibri</vt:lpstr>
      <vt:lpstr>Century Schoolbook</vt:lpstr>
      <vt:lpstr>Wingdings</vt:lpstr>
      <vt:lpstr>Wingdings 2</vt:lpstr>
      <vt:lpstr>Oriel</vt:lpstr>
      <vt:lpstr>راهنمای تنظیم زیج حیاتی </vt:lpstr>
      <vt:lpstr>راهنمای تنظیم زیج حیاتی</vt:lpstr>
      <vt:lpstr>شاخص های قابل محاسبه از زیج حیاتی : </vt:lpstr>
      <vt:lpstr>شاخص های مرگ و میر</vt:lpstr>
      <vt:lpstr>شاخص های باروری</vt:lpstr>
      <vt:lpstr>شاخص های باروری</vt:lpstr>
      <vt:lpstr>سایر شاخصها</vt:lpstr>
      <vt:lpstr>راهنمای تنظیم زیج حیاتی</vt:lpstr>
      <vt:lpstr>راهنمای تنظیم زیج حیاتی</vt:lpstr>
      <vt:lpstr>گردونه تولد و مرگ</vt:lpstr>
      <vt:lpstr>گردونه تولد و مرگ</vt:lpstr>
      <vt:lpstr>1- جدول جمعیت بر حسب سن و جنس</vt:lpstr>
      <vt:lpstr>2- جدول استفاده از نمک یددار</vt:lpstr>
      <vt:lpstr>3- جدول تولد</vt:lpstr>
      <vt:lpstr>3- جدول تولد</vt:lpstr>
      <vt:lpstr>4- جدول مرگ مادران</vt:lpstr>
      <vt:lpstr>4- جدول مرگ مادران</vt:lpstr>
      <vt:lpstr>5- جدول مرگ بر حسب سن وجنس</vt:lpstr>
      <vt:lpstr> 6- جدول علت مرگ در کودکان کمتر از 5 سال</vt:lpstr>
      <vt:lpstr> 6- جدول علت مرگ در کودکان کمتر از 5 سال</vt:lpstr>
      <vt:lpstr>PowerPoint Presentation</vt:lpstr>
      <vt:lpstr>منبع : - سایت نظام اطلاعات مراقبت های بهداشتی اولیه             - تجارب مدیران آمار   </vt:lpstr>
    </vt:vector>
  </TitlesOfParts>
  <Company>Medicine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زیج حیاتی و شاخصهایی قابل محاسبه</dc:title>
  <dc:creator>a_kheiltash</dc:creator>
  <cp:lastModifiedBy>محمداسماعیل مسینایی نژاد</cp:lastModifiedBy>
  <cp:revision>29</cp:revision>
  <dcterms:created xsi:type="dcterms:W3CDTF">2012-08-26T06:25:02Z</dcterms:created>
  <dcterms:modified xsi:type="dcterms:W3CDTF">2020-08-12T06:09:57Z</dcterms:modified>
</cp:coreProperties>
</file>