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4"/>
  </p:sldMasterIdLst>
  <p:sldIdLst>
    <p:sldId id="291" r:id="rId5"/>
    <p:sldId id="257" r:id="rId6"/>
    <p:sldId id="265" r:id="rId7"/>
    <p:sldId id="266" r:id="rId8"/>
    <p:sldId id="267" r:id="rId9"/>
    <p:sldId id="269" r:id="rId10"/>
    <p:sldId id="272" r:id="rId11"/>
    <p:sldId id="273" r:id="rId12"/>
    <p:sldId id="274" r:id="rId13"/>
    <p:sldId id="270" r:id="rId14"/>
    <p:sldId id="271" r:id="rId15"/>
    <p:sldId id="275" r:id="rId16"/>
    <p:sldId id="276" r:id="rId17"/>
    <p:sldId id="277" r:id="rId18"/>
    <p:sldId id="278" r:id="rId19"/>
    <p:sldId id="282" r:id="rId20"/>
    <p:sldId id="283" r:id="rId21"/>
    <p:sldId id="279" r:id="rId22"/>
    <p:sldId id="280" r:id="rId23"/>
    <p:sldId id="281" r:id="rId24"/>
    <p:sldId id="284" r:id="rId25"/>
    <p:sldId id="285" r:id="rId26"/>
    <p:sldId id="290" r:id="rId27"/>
    <p:sldId id="28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4" autoAdjust="0"/>
    <p:restoredTop sz="94660"/>
  </p:normalViewPr>
  <p:slideViewPr>
    <p:cSldViewPr snapToGrid="0">
      <p:cViewPr varScale="1">
        <p:scale>
          <a:sx n="114" d="100"/>
          <a:sy n="114" d="100"/>
        </p:scale>
        <p:origin x="4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87315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27317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pPr/>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algn="r" rtl="1"/>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algn="r" rtl="1"/>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556238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72318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algn="r" rtl="1"/>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algn="r" rtl="1"/>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706312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549562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1309864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131496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1760504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041891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4225516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8" name="Footer Placeholder 7"/>
          <p:cNvSpPr>
            <a:spLocks noGrp="1"/>
          </p:cNvSpPr>
          <p:nvPr>
            <p:ph type="ftr" sz="quarter" idx="11"/>
          </p:nvPr>
        </p:nvSpPr>
        <p:spPr/>
        <p:txBody>
          <a:bodyPr/>
          <a:lstStyle/>
          <a:p>
            <a:endParaRPr lang="fa-I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904857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4" name="Footer Placeholder 3"/>
          <p:cNvSpPr>
            <a:spLocks noGrp="1"/>
          </p:cNvSpPr>
          <p:nvPr>
            <p:ph type="ftr" sz="quarter" idx="11"/>
          </p:nvPr>
        </p:nvSpPr>
        <p:spPr/>
        <p:txBody>
          <a:bodyPr/>
          <a:lstStyle/>
          <a:p>
            <a:endParaRPr lang="fa-I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439334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3" name="Footer Placeholder 2"/>
          <p:cNvSpPr>
            <a:spLocks noGrp="1"/>
          </p:cNvSpPr>
          <p:nvPr>
            <p:ph type="ftr" sz="quarter" idx="11"/>
          </p:nvPr>
        </p:nvSpPr>
        <p:spPr/>
        <p:txBody>
          <a:bodyPr/>
          <a:lstStyle/>
          <a:p>
            <a:endParaRPr lang="fa-I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280776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866042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4215760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microsoft.com/office/2007/relationships/hdphoto" Target="../media/hdphoto1.wdp"/><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36" name="Content Placeholder 3"/>
          <p:cNvPicPr>
            <a:picLocks noChangeAspect="1"/>
          </p:cNvPicPr>
          <p:nvPr userDrawn="1"/>
        </p:nvPicPr>
        <p:blipFill>
          <a:blip r:embed="rId18" cstate="print">
            <a:duotone>
              <a:schemeClr val="bg2">
                <a:shade val="45000"/>
                <a:satMod val="135000"/>
              </a:schemeClr>
              <a:prstClr val="white"/>
            </a:duotone>
            <a:extLst>
              <a:ext uri="{BEBA8EAE-BF5A-486C-A8C5-ECC9F3942E4B}">
                <a14:imgProps xmlns:a14="http://schemas.microsoft.com/office/drawing/2010/main">
                  <a14:imgLayer r:embed="rId19">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5157788" y="2166870"/>
            <a:ext cx="2923659" cy="3781376"/>
          </a:xfrm>
          <a:prstGeom prst="rect">
            <a:avLst/>
          </a:prstGeom>
        </p:spPr>
      </p:pic>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1"/>
            <a:fld id="{2F4BA574-0190-46D4-8401-6ED487478280}" type="datetimeFigureOut">
              <a:rPr lang="fa-IR" smtClean="0">
                <a:solidFill>
                  <a:prstClr val="black">
                    <a:tint val="75000"/>
                  </a:prstClr>
                </a:solidFill>
              </a:rPr>
              <a:pPr rtl="1"/>
              <a:t>26/05/1444</a:t>
            </a:fld>
            <a:endParaRPr lang="fa-I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1"/>
            <a:endParaRPr lang="fa-I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rtl="1"/>
            <a:fld id="{411451D0-5044-49F7-99D2-7664118C91B1}" type="slidenum">
              <a:rPr lang="fa-IR" smtClean="0"/>
              <a:pPr rtl="1"/>
              <a:t>‹#›</a:t>
            </a:fld>
            <a:endParaRPr lang="fa-IR"/>
          </a:p>
        </p:txBody>
      </p:sp>
    </p:spTree>
    <p:extLst>
      <p:ext uri="{BB962C8B-B14F-4D97-AF65-F5344CB8AC3E}">
        <p14:creationId xmlns:p14="http://schemas.microsoft.com/office/powerpoint/2010/main" val="258614241"/>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ctr" defTabSz="457200" rtl="1" eaLnBrk="1" latinLnBrk="0" hangingPunct="1">
        <a:spcBef>
          <a:spcPct val="0"/>
        </a:spcBef>
        <a:buNone/>
        <a:defRPr sz="4000" kern="1200">
          <a:solidFill>
            <a:schemeClr val="tx1">
              <a:lumMod val="85000"/>
              <a:lumOff val="15000"/>
            </a:schemeClr>
          </a:solidFill>
          <a:latin typeface="+mj-lt"/>
          <a:ea typeface="+mj-ea"/>
          <a:cs typeface="B Titr" panose="00000700000000000000" pitchFamily="2" charset="-78"/>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0" indent="0" algn="r" defTabSz="457200" rtl="1" eaLnBrk="1" latinLnBrk="0" hangingPunct="1">
        <a:spcBef>
          <a:spcPts val="1000"/>
        </a:spcBef>
        <a:spcAft>
          <a:spcPts val="0"/>
        </a:spcAft>
        <a:buClr>
          <a:schemeClr val="accent1"/>
        </a:buClr>
        <a:buFont typeface="Wingdings 3" charset="2"/>
        <a:buNone/>
        <a:defRPr sz="2800" kern="1200">
          <a:solidFill>
            <a:schemeClr val="tx1">
              <a:lumMod val="75000"/>
              <a:lumOff val="25000"/>
            </a:schemeClr>
          </a:solidFill>
          <a:latin typeface="+mn-lt"/>
          <a:ea typeface="+mn-ea"/>
          <a:cs typeface="B Mitra" panose="00000400000000000000" pitchFamily="2" charset="-78"/>
        </a:defRPr>
      </a:lvl1pPr>
      <a:lvl2pPr marL="4572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2pPr>
      <a:lvl3pPr marL="9144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3pPr>
      <a:lvl4pPr marL="13716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4pPr>
      <a:lvl5pPr marL="18288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4600575" y="1981372"/>
            <a:ext cx="3132636" cy="3781376"/>
          </a:xfrm>
        </p:spPr>
      </p:pic>
      <p:sp>
        <p:nvSpPr>
          <p:cNvPr id="2" name="Title 1"/>
          <p:cNvSpPr>
            <a:spLocks noGrp="1"/>
          </p:cNvSpPr>
          <p:nvPr>
            <p:ph type="title"/>
          </p:nvPr>
        </p:nvSpPr>
        <p:spPr>
          <a:xfrm>
            <a:off x="3092880" y="1848670"/>
            <a:ext cx="6148026" cy="1325563"/>
          </a:xfrm>
        </p:spPr>
        <p:txBody>
          <a:bodyPr>
            <a:normAutofit fontScale="90000"/>
          </a:bodyPr>
          <a:lstStyle/>
          <a:p>
            <a:pPr algn="ctr">
              <a:lnSpc>
                <a:spcPct val="150000"/>
              </a:lnSpc>
            </a:pPr>
            <a:r>
              <a:rPr lang="fa-IR" dirty="0">
                <a:cs typeface="B Titr" panose="00000700000000000000" pitchFamily="2" charset="-78"/>
              </a:rPr>
              <a:t>دروازه بانی نظام سلامت</a:t>
            </a:r>
            <a:br>
              <a:rPr lang="fa-IR" dirty="0">
                <a:cs typeface="B Titr" panose="00000700000000000000" pitchFamily="2" charset="-78"/>
              </a:rPr>
            </a:br>
            <a:r>
              <a:rPr lang="fa-IR" dirty="0"/>
              <a:t>تعریف و کارکردهای پزشکی خانواده</a:t>
            </a:r>
            <a:br>
              <a:rPr lang="fa-IR" dirty="0">
                <a:cs typeface="B Titr" panose="00000700000000000000" pitchFamily="2" charset="-78"/>
              </a:rPr>
            </a:br>
            <a:endParaRPr lang="fa-IR" dirty="0"/>
          </a:p>
        </p:txBody>
      </p:sp>
      <p:pic>
        <p:nvPicPr>
          <p:cNvPr id="5" name="Picture 4"/>
          <p:cNvPicPr>
            <a:picLocks noChangeAspect="1"/>
          </p:cNvPicPr>
          <p:nvPr/>
        </p:nvPicPr>
        <p:blipFill>
          <a:blip r:embed="rId4"/>
          <a:stretch>
            <a:fillRect/>
          </a:stretch>
        </p:blipFill>
        <p:spPr>
          <a:xfrm>
            <a:off x="4840014" y="-146316"/>
            <a:ext cx="2170364" cy="2127688"/>
          </a:xfrm>
          <a:prstGeom prst="rect">
            <a:avLst/>
          </a:prstGeom>
        </p:spPr>
      </p:pic>
      <p:sp>
        <p:nvSpPr>
          <p:cNvPr id="6" name="Subtitle 2"/>
          <p:cNvSpPr txBox="1">
            <a:spLocks/>
          </p:cNvSpPr>
          <p:nvPr/>
        </p:nvSpPr>
        <p:spPr>
          <a:xfrm>
            <a:off x="3059801" y="3486150"/>
            <a:ext cx="5982346" cy="3107126"/>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گروه هدف: </a:t>
            </a:r>
            <a:r>
              <a:rPr lang="fa-IR" sz="2800" dirty="0">
                <a:solidFill>
                  <a:prstClr val="black"/>
                </a:solidFill>
                <a:cs typeface="B Mitra" panose="00000400000000000000" pitchFamily="2" charset="-78"/>
              </a:rPr>
              <a:t>کلیه اعضاء تیم سلامت </a:t>
            </a:r>
          </a:p>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ساعت آموزش: </a:t>
            </a:r>
            <a:r>
              <a:rPr lang="fa-IR" sz="2800" dirty="0">
                <a:solidFill>
                  <a:prstClr val="black"/>
                </a:solidFill>
                <a:cs typeface="B Mitra" panose="00000400000000000000" pitchFamily="2" charset="-78"/>
              </a:rPr>
              <a:t>1/5 ساعت</a:t>
            </a:r>
          </a:p>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واحد تهیه کننده: </a:t>
            </a:r>
            <a:r>
              <a:rPr lang="fa-IR" sz="2800" dirty="0">
                <a:solidFill>
                  <a:prstClr val="black"/>
                </a:solidFill>
                <a:cs typeface="B Mitra" panose="00000400000000000000" pitchFamily="2" charset="-78"/>
              </a:rPr>
              <a:t>مدیریت شبکه و ارتقا سلامت</a:t>
            </a:r>
          </a:p>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تاریخ تهیه: </a:t>
            </a:r>
            <a:r>
              <a:rPr lang="fa-IR" sz="2800" dirty="0">
                <a:solidFill>
                  <a:prstClr val="black"/>
                </a:solidFill>
                <a:cs typeface="B Mitra" panose="00000400000000000000" pitchFamily="2" charset="-78"/>
              </a:rPr>
              <a:t>خرداد ماه 1397</a:t>
            </a:r>
            <a:endParaRPr lang="en-US" sz="2800" dirty="0">
              <a:solidFill>
                <a:prstClr val="black"/>
              </a:solidFill>
              <a:cs typeface="B Mitra" panose="00000400000000000000" pitchFamily="2" charset="-78"/>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2550" y="0"/>
            <a:ext cx="1260538" cy="166217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719549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p:spPr>
        <p:txBody>
          <a:bodyPr/>
          <a:lstStyle/>
          <a:p>
            <a:pPr algn="ctr"/>
            <a:r>
              <a:rPr lang="fa-IR" dirty="0"/>
              <a:t>مناطق حاشیه شهر(سکونتگاه غیررسمي)</a:t>
            </a:r>
            <a:endParaRPr lang="en-US" dirty="0"/>
          </a:p>
        </p:txBody>
      </p:sp>
      <p:sp>
        <p:nvSpPr>
          <p:cNvPr id="3" name="Content Placeholder 2"/>
          <p:cNvSpPr>
            <a:spLocks noGrp="1"/>
          </p:cNvSpPr>
          <p:nvPr>
            <p:ph idx="1"/>
          </p:nvPr>
        </p:nvSpPr>
        <p:spPr>
          <a:xfrm>
            <a:off x="218941" y="1107584"/>
            <a:ext cx="11732653" cy="5473520"/>
          </a:xfrm>
        </p:spPr>
        <p:txBody>
          <a:bodyPr/>
          <a:lstStyle/>
          <a:p>
            <a:pPr algn="just" rtl="1">
              <a:lnSpc>
                <a:spcPct val="150000"/>
              </a:lnSpc>
            </a:pPr>
            <a:r>
              <a:rPr lang="fa-IR" dirty="0"/>
              <a:t>براساس تعريف ستاد ملی بازآفرينی شهري پايدار وزارت راه و شهر سازي ، "بافتهاي فر سوده و تاريخی، کاربري هاي غیرمعمول شهري مانند زندان ها، خوابگاهها، پادگانها و مناطقی هستند که عمدتاً مهاجرين روستايی و تهیدستان شهري را در خود جاي داده اند و بدون مجوز و خارج از برنامه ريزي ر سمی و قانونی تو سعه شهري )طرح هاي جامع و تفصیلی) در درون يا خارج از محدوده قانونی شهرها بوجود آمده اند، عمدتاً فاقد سند مالکیت هستند و از نظر ويژگیهاي کالبدي و برخورداري از خدمات رفاهی، اجتماعی و فرهنگی و زيرساخت هاي شهري شديداً دچار کمبود می باشند ". جمعیت اين مناطق براساس سرشماري سال 1393 وزارت بهداشت، درمان و آموزش پزشکی بیش از 10 میلیون نفر است.</a:t>
            </a:r>
            <a:endParaRPr lang="en-US" dirty="0"/>
          </a:p>
        </p:txBody>
      </p:sp>
    </p:spTree>
    <p:extLst>
      <p:ext uri="{BB962C8B-B14F-4D97-AF65-F5344CB8AC3E}">
        <p14:creationId xmlns:p14="http://schemas.microsoft.com/office/powerpoint/2010/main" val="854680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pPr algn="ctr"/>
            <a:r>
              <a:rPr lang="fa-IR" dirty="0"/>
              <a:t>شهرهای بالای 20 هزار نفر و کلانشهرها </a:t>
            </a:r>
            <a:endParaRPr lang="en-US" dirty="0"/>
          </a:p>
        </p:txBody>
      </p:sp>
      <p:sp>
        <p:nvSpPr>
          <p:cNvPr id="3" name="Content Placeholder 2"/>
          <p:cNvSpPr>
            <a:spLocks noGrp="1"/>
          </p:cNvSpPr>
          <p:nvPr>
            <p:ph idx="1"/>
          </p:nvPr>
        </p:nvSpPr>
        <p:spPr>
          <a:xfrm>
            <a:off x="334851" y="2343955"/>
            <a:ext cx="11410681" cy="3026535"/>
          </a:xfrm>
        </p:spPr>
        <p:txBody>
          <a:bodyPr/>
          <a:lstStyle/>
          <a:p>
            <a:pPr algn="just" rtl="1">
              <a:lnSpc>
                <a:spcPct val="150000"/>
              </a:lnSpc>
            </a:pPr>
            <a:r>
              <a:rPr lang="fa-IR" dirty="0"/>
              <a:t>براساس آمار اخذ شده از مرکز آمار ايران و برآورد انجام شده براي سال 1394 اين دسته از شهرها در کلیه ا ستان هاي کشور وجود دارد و برآورد جمعیتی بالغ بر 43 میلیون نفر را شامل است.</a:t>
            </a:r>
            <a:endParaRPr lang="en-US" dirty="0"/>
          </a:p>
        </p:txBody>
      </p:sp>
    </p:spTree>
    <p:extLst>
      <p:ext uri="{BB962C8B-B14F-4D97-AF65-F5344CB8AC3E}">
        <p14:creationId xmlns:p14="http://schemas.microsoft.com/office/powerpoint/2010/main" val="357474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8216"/>
          </a:xfrm>
        </p:spPr>
        <p:txBody>
          <a:bodyPr/>
          <a:lstStyle/>
          <a:p>
            <a:pPr algn="ctr"/>
            <a:r>
              <a:rPr lang="fa-IR" dirty="0"/>
              <a:t>پرونده الکترونیکي سلامت و پرونده خانوار</a:t>
            </a:r>
            <a:endParaRPr lang="en-US" dirty="0"/>
          </a:p>
        </p:txBody>
      </p:sp>
      <p:sp>
        <p:nvSpPr>
          <p:cNvPr id="3" name="Content Placeholder 2"/>
          <p:cNvSpPr>
            <a:spLocks noGrp="1"/>
          </p:cNvSpPr>
          <p:nvPr>
            <p:ph idx="1"/>
          </p:nvPr>
        </p:nvSpPr>
        <p:spPr>
          <a:xfrm>
            <a:off x="412124" y="1300766"/>
            <a:ext cx="10941676" cy="4876197"/>
          </a:xfrm>
        </p:spPr>
        <p:txBody>
          <a:bodyPr>
            <a:normAutofit/>
          </a:bodyPr>
          <a:lstStyle/>
          <a:p>
            <a:pPr algn="just" rtl="1">
              <a:lnSpc>
                <a:spcPct val="150000"/>
              </a:lnSpc>
            </a:pPr>
            <a:r>
              <a:rPr lang="fa-IR" dirty="0"/>
              <a:t>پرونده الکترونیکی سلامت( خانوار مبتنی بر شناسه کد(شنا سه) ملی براي هر ايرانی و غیرايرانی ايجاد می شود و همه اطلاعات مربوط به سلامت) وي، قبل از تولد تا پس از مرگ، در آن ثبت می گردد و با ا ستفاده از رمز عبور و الزامات ضروري و حفظ حر يم خصو صی، امکان دسترسی طبقه بندي شده به اين اطلاعات توسط فرد، مراقب سلامت وي، پزشک معالج او يا ساير افراد ذيصلاح مطابق سطح دسترسی تعريف شده توسط معاونت بهدا شت وزارت متبوع در سراسر کشور ايجاد خواهد شد . پرونده تو سط مراقب سلامت مسوول آن خانوار در سامانه تشکیل و تکمیل میشود و فرم هاي هر پرونده برحسب شرايط افراد تشکیل دهنده خانوار منطبق با برنامه هاي خدمتی تعريف شده در بسته خدمت خواهد بود. </a:t>
            </a:r>
            <a:endParaRPr lang="en-US" dirty="0"/>
          </a:p>
        </p:txBody>
      </p:sp>
    </p:spTree>
    <p:extLst>
      <p:ext uri="{BB962C8B-B14F-4D97-AF65-F5344CB8AC3E}">
        <p14:creationId xmlns:p14="http://schemas.microsoft.com/office/powerpoint/2010/main" val="673131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مشارکت بخش دولتي با بخش خصوصي</a:t>
            </a:r>
            <a:endParaRPr lang="en-US" dirty="0"/>
          </a:p>
        </p:txBody>
      </p:sp>
      <p:sp>
        <p:nvSpPr>
          <p:cNvPr id="3" name="Content Placeholder 2"/>
          <p:cNvSpPr>
            <a:spLocks noGrp="1"/>
          </p:cNvSpPr>
          <p:nvPr>
            <p:ph idx="1"/>
          </p:nvPr>
        </p:nvSpPr>
        <p:spPr>
          <a:xfrm>
            <a:off x="839449" y="2133600"/>
            <a:ext cx="10665163" cy="3777622"/>
          </a:xfrm>
        </p:spPr>
        <p:txBody>
          <a:bodyPr/>
          <a:lstStyle/>
          <a:p>
            <a:pPr algn="just" rtl="1">
              <a:lnSpc>
                <a:spcPct val="150000"/>
              </a:lnSpc>
            </a:pPr>
            <a:r>
              <a:rPr lang="fa-IR" dirty="0"/>
              <a:t>خريد خدمات در قالب قرارداد پیمانکاري از بخش خصوصی ، تعاونی ها، نهادها و موسسات عمومی غیردو لتی تعیین صلاحیت شده با نظارت و حمايت دولت و با ا ستفاده از شیوه هاي مختلف قانونی اما صرفاً به منظور خريد خدمات به شکل برون سپاري خدمت </a:t>
            </a:r>
            <a:r>
              <a:rPr lang="en-US" dirty="0"/>
              <a:t>Outsourcing)</a:t>
            </a:r>
            <a:r>
              <a:rPr lang="fa-IR" dirty="0"/>
              <a:t>) (نه بصورت بکارگیري نیرو) بصورت پیمانکاري انجام میشود.</a:t>
            </a:r>
            <a:endParaRPr lang="en-US" dirty="0"/>
          </a:p>
        </p:txBody>
      </p:sp>
    </p:spTree>
    <p:extLst>
      <p:ext uri="{BB962C8B-B14F-4D97-AF65-F5344CB8AC3E}">
        <p14:creationId xmlns:p14="http://schemas.microsoft.com/office/powerpoint/2010/main" val="1678679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97736"/>
          </a:xfrm>
        </p:spPr>
        <p:txBody>
          <a:bodyPr>
            <a:normAutofit/>
          </a:bodyPr>
          <a:lstStyle/>
          <a:p>
            <a:pPr algn="ctr"/>
            <a:r>
              <a:rPr lang="fa-IR" sz="2800" b="1" dirty="0"/>
              <a:t>فصل دوم: گستره اجراي برنامه</a:t>
            </a:r>
            <a:br>
              <a:rPr lang="fa-IR" sz="2800" b="1" dirty="0"/>
            </a:br>
            <a:r>
              <a:rPr lang="fa-IR" sz="2800" b="1" dirty="0"/>
              <a:t>گستره جغرافیایي برنامه</a:t>
            </a:r>
            <a:endParaRPr lang="en-US" sz="2800" b="1" dirty="0"/>
          </a:p>
        </p:txBody>
      </p:sp>
      <p:sp>
        <p:nvSpPr>
          <p:cNvPr id="3" name="Content Placeholder 2"/>
          <p:cNvSpPr>
            <a:spLocks noGrp="1"/>
          </p:cNvSpPr>
          <p:nvPr>
            <p:ph idx="1"/>
          </p:nvPr>
        </p:nvSpPr>
        <p:spPr>
          <a:xfrm>
            <a:off x="838200" y="1326524"/>
            <a:ext cx="10515600" cy="4850439"/>
          </a:xfrm>
        </p:spPr>
        <p:txBody>
          <a:bodyPr>
            <a:normAutofit/>
          </a:bodyPr>
          <a:lstStyle/>
          <a:p>
            <a:pPr algn="just" rtl="1">
              <a:lnSpc>
                <a:spcPct val="150000"/>
              </a:lnSpc>
            </a:pPr>
            <a:r>
              <a:rPr lang="fa-IR" dirty="0">
                <a:cs typeface="B Koodak" panose="00000700000000000000" pitchFamily="2" charset="-78"/>
              </a:rPr>
              <a:t>ا</a:t>
            </a:r>
            <a:r>
              <a:rPr lang="fa-IR" dirty="0"/>
              <a:t>. محیط اجراي برنامه پزشک خانواده و نظام ارجاع کشور جمهوري اسلامی ايران می باشد.</a:t>
            </a:r>
          </a:p>
          <a:p>
            <a:pPr algn="just" rtl="1">
              <a:lnSpc>
                <a:spcPct val="150000"/>
              </a:lnSpc>
            </a:pPr>
            <a:r>
              <a:rPr lang="fa-IR" dirty="0"/>
              <a:t>ب. با توجه به اينکه برنامه پزشک خانواده و نظام ارجاع در مناطق روستايی و شهرهاي زير بیست هزار نفر با مدل و نظام پرداخت خاص خود در حال اجراست لذا اولويت اجراي اين برنامه مناطق شهري بالاي بیست هزار نفر و حاشیه شهرها می باشد .</a:t>
            </a:r>
          </a:p>
          <a:p>
            <a:pPr algn="just" rtl="1">
              <a:lnSpc>
                <a:spcPct val="150000"/>
              </a:lnSpc>
            </a:pPr>
            <a:r>
              <a:rPr lang="fa-IR" dirty="0"/>
              <a:t>ت. پس از استقرار موفق برنامه پزشک خانواده و نظام ارجاع در مناطق شهري و ... مدل روستايی نیز بر اين مدل منطبق خواهد شد.</a:t>
            </a:r>
            <a:endParaRPr lang="en-US" dirty="0"/>
          </a:p>
        </p:txBody>
      </p:sp>
    </p:spTree>
    <p:extLst>
      <p:ext uri="{BB962C8B-B14F-4D97-AF65-F5344CB8AC3E}">
        <p14:creationId xmlns:p14="http://schemas.microsoft.com/office/powerpoint/2010/main" val="4275947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گستره اداری و اجرایي برنامه</a:t>
            </a:r>
            <a:endParaRPr lang="en-US" dirty="0"/>
          </a:p>
        </p:txBody>
      </p:sp>
      <p:sp>
        <p:nvSpPr>
          <p:cNvPr id="3" name="Content Placeholder 2"/>
          <p:cNvSpPr>
            <a:spLocks noGrp="1"/>
          </p:cNvSpPr>
          <p:nvPr>
            <p:ph idx="1"/>
          </p:nvPr>
        </p:nvSpPr>
        <p:spPr>
          <a:xfrm>
            <a:off x="959370" y="2133600"/>
            <a:ext cx="10545242" cy="3777622"/>
          </a:xfrm>
        </p:spPr>
        <p:txBody>
          <a:bodyPr/>
          <a:lstStyle/>
          <a:p>
            <a:pPr algn="just" rtl="1">
              <a:lnSpc>
                <a:spcPct val="150000"/>
              </a:lnSpc>
            </a:pPr>
            <a:r>
              <a:rPr lang="fa-IR" dirty="0"/>
              <a:t>برنامه پزشک خانواده و نظام ارجاع برنامه محوري دولت جمهوري اسلامی ايران بوده و کلیه وزارتخانه ها و دستگاه هاي اجرايی بايد به اجراي آن کمک کنند، بديهی است دستگاه تخصصی اين برنامه وزارت بهداشت درمان و آموزش پزشکی بوده و ساير وزارتخانه ها و ... موظف به همکاري با اين وزارتخانه خواهند بود.</a:t>
            </a:r>
            <a:endParaRPr lang="en-US" dirty="0"/>
          </a:p>
        </p:txBody>
      </p:sp>
    </p:spTree>
    <p:extLst>
      <p:ext uri="{BB962C8B-B14F-4D97-AF65-F5344CB8AC3E}">
        <p14:creationId xmlns:p14="http://schemas.microsoft.com/office/powerpoint/2010/main" val="3618351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مشمولین برنامه در بخش سلامت</a:t>
            </a:r>
            <a:endParaRPr lang="en-US" dirty="0"/>
          </a:p>
        </p:txBody>
      </p:sp>
      <p:sp>
        <p:nvSpPr>
          <p:cNvPr id="3" name="Content Placeholder 2"/>
          <p:cNvSpPr>
            <a:spLocks noGrp="1"/>
          </p:cNvSpPr>
          <p:nvPr>
            <p:ph idx="1"/>
          </p:nvPr>
        </p:nvSpPr>
        <p:spPr>
          <a:xfrm>
            <a:off x="629587" y="2133600"/>
            <a:ext cx="10875025" cy="3777622"/>
          </a:xfrm>
        </p:spPr>
        <p:txBody>
          <a:bodyPr/>
          <a:lstStyle/>
          <a:p>
            <a:pPr algn="just" rtl="1">
              <a:lnSpc>
                <a:spcPct val="150000"/>
              </a:lnSpc>
            </a:pPr>
            <a:r>
              <a:rPr lang="fa-IR" dirty="0"/>
              <a:t>الف. اين برنامه نافذ در کلیه اجزاي بخش و نظام سلامت بوده و کلیه ارائه دهندگان بخش دولتی، عمومی، خصوصی و ... مشمول برنامه می باشند</a:t>
            </a:r>
          </a:p>
          <a:p>
            <a:pPr algn="just" rtl="1">
              <a:lnSpc>
                <a:spcPct val="150000"/>
              </a:lnSpc>
            </a:pPr>
            <a:endParaRPr lang="fa-IR" dirty="0"/>
          </a:p>
          <a:p>
            <a:pPr algn="just" rtl="1">
              <a:lnSpc>
                <a:spcPct val="150000"/>
              </a:lnSpc>
            </a:pPr>
            <a:r>
              <a:rPr lang="fa-IR" dirty="0"/>
              <a:t> ب. اين برنامه در کلیه سطوح سلامت شامل سطح يک، سطح دو، سطح سه و ... برابر برنامه زمانی لازم الاجرا می باشد.</a:t>
            </a:r>
            <a:endParaRPr lang="en-US" dirty="0"/>
          </a:p>
        </p:txBody>
      </p:sp>
    </p:spTree>
    <p:extLst>
      <p:ext uri="{BB962C8B-B14F-4D97-AF65-F5344CB8AC3E}">
        <p14:creationId xmlns:p14="http://schemas.microsoft.com/office/powerpoint/2010/main" val="4004196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75762"/>
          </a:xfrm>
        </p:spPr>
        <p:txBody>
          <a:bodyPr>
            <a:normAutofit fontScale="90000"/>
          </a:bodyPr>
          <a:lstStyle/>
          <a:p>
            <a:pPr algn="ctr"/>
            <a:r>
              <a:rPr lang="fa-IR" sz="2800" dirty="0">
                <a:cs typeface="B Koodak" panose="00000700000000000000" pitchFamily="2" charset="-78"/>
              </a:rPr>
              <a:t>فصل سوم :ساختار مديريت برنامه پزشك خانواده و نظام ارجاع</a:t>
            </a:r>
            <a:br>
              <a:rPr lang="fa-IR" sz="2800" dirty="0"/>
            </a:br>
            <a:r>
              <a:rPr lang="fa-IR" sz="2800" b="1" dirty="0"/>
              <a:t>مدیریت کلان برنامه</a:t>
            </a:r>
            <a:endParaRPr lang="en-US" sz="2800" b="1" dirty="0"/>
          </a:p>
        </p:txBody>
      </p:sp>
      <p:sp>
        <p:nvSpPr>
          <p:cNvPr id="3" name="Content Placeholder 2"/>
          <p:cNvSpPr>
            <a:spLocks noGrp="1"/>
          </p:cNvSpPr>
          <p:nvPr>
            <p:ph idx="1"/>
          </p:nvPr>
        </p:nvSpPr>
        <p:spPr>
          <a:xfrm>
            <a:off x="838200" y="1287887"/>
            <a:ext cx="10515600" cy="4889076"/>
          </a:xfrm>
        </p:spPr>
        <p:txBody>
          <a:bodyPr>
            <a:noAutofit/>
          </a:bodyPr>
          <a:lstStyle/>
          <a:p>
            <a:pPr algn="just" rtl="1">
              <a:lnSpc>
                <a:spcPct val="150000"/>
              </a:lnSpc>
            </a:pPr>
            <a:r>
              <a:rPr lang="fa-IR" dirty="0"/>
              <a:t>الف) اجراي برنامه پزشک خانواده در کشور برعهده دولت جمهوري اسلامی ايران بوده که از طريق مصوبات دولت و شوراي عالی سلامت و امنیت غذايی در سطح ملی و از طريق واحدهاي متناظر در استان ها و شهرستان ها زمینه اجراي آن فراهم می شود.</a:t>
            </a:r>
          </a:p>
          <a:p>
            <a:pPr algn="just" rtl="1">
              <a:lnSpc>
                <a:spcPct val="150000"/>
              </a:lnSpc>
            </a:pPr>
            <a:r>
              <a:rPr lang="fa-IR" dirty="0"/>
              <a:t> ب) مديريت برنامه پز شک خانواده و نظام ارجاع برعهده وزارت بهدا شت، درمان و آموزش پز شکی بوده وکلیه ذينفعان (از جمله کلیه بیمه هاي سلامت اعم از دولتی و غیردولتی و کلیه ارائه دهندگان و خريداران خدمات سلامت)موظف به رعايت خط و مشی وزارت بهدا شت در اجراي اين برنامه می با شند. پیگیري برنامه در سطح اول بر عهده معاونت بهدا شت و پیگیري برنامه در سطح دوم و سوم بر عهده معاونت درمان می باشد.</a:t>
            </a:r>
            <a:endParaRPr lang="en-US" dirty="0"/>
          </a:p>
        </p:txBody>
      </p:sp>
    </p:spTree>
    <p:extLst>
      <p:ext uri="{BB962C8B-B14F-4D97-AF65-F5344CB8AC3E}">
        <p14:creationId xmlns:p14="http://schemas.microsoft.com/office/powerpoint/2010/main" val="4194298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مدیریت کلان برنامه</a:t>
            </a:r>
            <a:endParaRPr lang="en-US" dirty="0"/>
          </a:p>
        </p:txBody>
      </p:sp>
      <p:sp>
        <p:nvSpPr>
          <p:cNvPr id="3" name="Content Placeholder 2"/>
          <p:cNvSpPr>
            <a:spLocks noGrp="1"/>
          </p:cNvSpPr>
          <p:nvPr>
            <p:ph idx="1"/>
          </p:nvPr>
        </p:nvSpPr>
        <p:spPr>
          <a:xfrm>
            <a:off x="1094282" y="2133600"/>
            <a:ext cx="10410330" cy="3777622"/>
          </a:xfrm>
        </p:spPr>
        <p:txBody>
          <a:bodyPr>
            <a:normAutofit/>
          </a:bodyPr>
          <a:lstStyle/>
          <a:p>
            <a:pPr algn="just" rtl="1">
              <a:lnSpc>
                <a:spcPct val="150000"/>
              </a:lnSpc>
            </a:pPr>
            <a:r>
              <a:rPr lang="fa-IR" dirty="0"/>
              <a:t>ج) تعیین جزئیات برنامه در سطح يک بر عهده معاونت بهداشت وزارت بهداشت، در سطل دو و سه بر عهده معاونت درمان و در حوزه بیمه برعهده شوراي عالی بیمه می باشد که پس از ابلاغ توسط وزير بهداشت لازم الاجرا خواهد بود.</a:t>
            </a:r>
          </a:p>
          <a:p>
            <a:pPr algn="just" rtl="1">
              <a:lnSpc>
                <a:spcPct val="150000"/>
              </a:lnSpc>
            </a:pPr>
            <a:r>
              <a:rPr lang="fa-IR" dirty="0"/>
              <a:t> د) در شروع هر گام با توجه به شرايط اقتصادي اجتماعی و ... حسب نیاز جزئیات اجرايی برنامه توسط واحد مسئول تعیین و پس از تصويب و ابلاغ وزير بهداشت اجرا خواهد شد</a:t>
            </a:r>
            <a:r>
              <a:rPr lang="fa-IR" dirty="0">
                <a:cs typeface="B Koodak" panose="00000700000000000000" pitchFamily="2" charset="-78"/>
              </a:rPr>
              <a:t>.</a:t>
            </a:r>
            <a:endParaRPr lang="en-US" dirty="0">
              <a:cs typeface="B Koodak" panose="00000700000000000000" pitchFamily="2" charset="-78"/>
            </a:endParaRPr>
          </a:p>
          <a:p>
            <a:pPr algn="r" rtl="1"/>
            <a:endParaRPr lang="en-US" dirty="0"/>
          </a:p>
        </p:txBody>
      </p:sp>
    </p:spTree>
    <p:extLst>
      <p:ext uri="{BB962C8B-B14F-4D97-AF65-F5344CB8AC3E}">
        <p14:creationId xmlns:p14="http://schemas.microsoft.com/office/powerpoint/2010/main" val="1690523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014" y="237392"/>
            <a:ext cx="10515600" cy="1325563"/>
          </a:xfrm>
        </p:spPr>
        <p:txBody>
          <a:bodyPr/>
          <a:lstStyle/>
          <a:p>
            <a:pPr algn="ctr" rtl="1"/>
            <a:r>
              <a:rPr lang="fa-IR" b="1" dirty="0"/>
              <a:t>فصل چهارم:گام هاي استقرار برنامه :</a:t>
            </a:r>
            <a:endParaRPr lang="en-US" b="1" dirty="0"/>
          </a:p>
        </p:txBody>
      </p:sp>
      <p:sp>
        <p:nvSpPr>
          <p:cNvPr id="3" name="Content Placeholder 2"/>
          <p:cNvSpPr>
            <a:spLocks noGrp="1"/>
          </p:cNvSpPr>
          <p:nvPr>
            <p:ph idx="1"/>
          </p:nvPr>
        </p:nvSpPr>
        <p:spPr>
          <a:xfrm>
            <a:off x="592428" y="1429555"/>
            <a:ext cx="11294772" cy="5022760"/>
          </a:xfrm>
        </p:spPr>
        <p:txBody>
          <a:bodyPr>
            <a:normAutofit fontScale="92500"/>
          </a:bodyPr>
          <a:lstStyle/>
          <a:p>
            <a:pPr algn="just" rtl="1">
              <a:lnSpc>
                <a:spcPct val="150000"/>
              </a:lnSpc>
            </a:pPr>
            <a:r>
              <a:rPr lang="fa-IR" dirty="0"/>
              <a:t>با استفاده از دانش و تجارب ملی و بین المللی سعی شده است مدل اجرايی برنامه پزشک خانواده و نظام ارجاع داراي ويژگی هاي زير باشد: </a:t>
            </a:r>
          </a:p>
          <a:p>
            <a:pPr algn="just" rtl="1">
              <a:lnSpc>
                <a:spcPct val="150000"/>
              </a:lnSpc>
            </a:pPr>
            <a:r>
              <a:rPr lang="fa-IR" dirty="0"/>
              <a:t>أ) مبتنی بر داشته ها و امکانات موجود طراحی شده است</a:t>
            </a:r>
          </a:p>
          <a:p>
            <a:pPr algn="just" rtl="1">
              <a:lnSpc>
                <a:spcPct val="150000"/>
              </a:lnSpc>
            </a:pPr>
            <a:r>
              <a:rPr lang="fa-IR" dirty="0"/>
              <a:t> ب) از کلیه منابع، ساختار و امکاناتی که طی سال هاي قبل فراهم شده براي بسترسازي و پیشبرد برنامه استفاده می شود:</a:t>
            </a:r>
          </a:p>
          <a:p>
            <a:pPr algn="just" rtl="1">
              <a:lnSpc>
                <a:spcPct val="150000"/>
              </a:lnSpc>
            </a:pPr>
            <a:r>
              <a:rPr lang="fa-IR" dirty="0"/>
              <a:t> 1 .با توجه به تأمین و بکارگیري مراقبین سلامت در اکثر نقاط شهري در طی چند سال گذ شته اولین گام هاي برنامه پزشک خانواده را از خدمات مراقبین سلامت شروع می کنیم</a:t>
            </a:r>
          </a:p>
          <a:p>
            <a:pPr algn="just" rtl="1">
              <a:lnSpc>
                <a:spcPct val="150000"/>
              </a:lnSpc>
            </a:pPr>
            <a:r>
              <a:rPr lang="fa-IR" dirty="0"/>
              <a:t> 2 .با سازماندهی مجدد و مناسب امکانات شبکه بهداشت زير ساخت اجراي برنامه را فراهم می کنیم.</a:t>
            </a:r>
            <a:endParaRPr lang="en-US" dirty="0"/>
          </a:p>
        </p:txBody>
      </p:sp>
    </p:spTree>
    <p:extLst>
      <p:ext uri="{BB962C8B-B14F-4D97-AF65-F5344CB8AC3E}">
        <p14:creationId xmlns:p14="http://schemas.microsoft.com/office/powerpoint/2010/main" val="17472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1159098"/>
          </a:xfrm>
        </p:spPr>
        <p:txBody>
          <a:bodyPr>
            <a:normAutofit fontScale="90000"/>
          </a:bodyPr>
          <a:lstStyle/>
          <a:p>
            <a:pPr algn="ctr"/>
            <a:r>
              <a:rPr lang="fa-IR" sz="3100" b="1" dirty="0"/>
              <a:t>فصل اول: تعاریف</a:t>
            </a:r>
            <a:br>
              <a:rPr lang="fa-IR" sz="3100" b="1" dirty="0"/>
            </a:br>
            <a:r>
              <a:rPr lang="fa-IR" dirty="0"/>
              <a:t>تیم سلامت</a:t>
            </a:r>
            <a:br>
              <a:rPr lang="fa-IR" dirty="0"/>
            </a:br>
            <a:endParaRPr lang="en-US" dirty="0"/>
          </a:p>
        </p:txBody>
      </p:sp>
      <p:sp>
        <p:nvSpPr>
          <p:cNvPr id="3" name="Content Placeholder 2"/>
          <p:cNvSpPr>
            <a:spLocks noGrp="1"/>
          </p:cNvSpPr>
          <p:nvPr>
            <p:ph idx="1"/>
          </p:nvPr>
        </p:nvSpPr>
        <p:spPr>
          <a:xfrm>
            <a:off x="296213" y="1313645"/>
            <a:ext cx="11668259" cy="4863318"/>
          </a:xfrm>
        </p:spPr>
        <p:txBody>
          <a:bodyPr>
            <a:normAutofit/>
          </a:bodyPr>
          <a:lstStyle/>
          <a:p>
            <a:pPr algn="just" rtl="1">
              <a:lnSpc>
                <a:spcPct val="150000"/>
              </a:lnSpc>
            </a:pPr>
            <a:r>
              <a:rPr lang="fa-IR" dirty="0"/>
              <a:t>گروهي از صاحبان دانش و مهارت در حوزه خدمات بهداشتي درماني يا توانبخشي كه بسته‌ي خدمات سطح اول را در اختيار فرد، خانواده و جامعه تعريف شده قرار مي‌دهند .</a:t>
            </a:r>
          </a:p>
          <a:p>
            <a:pPr algn="just" rtl="1">
              <a:lnSpc>
                <a:spcPct val="150000"/>
              </a:lnSpc>
            </a:pPr>
            <a:r>
              <a:rPr lang="fa-IR" dirty="0"/>
              <a:t>اعضای تیم سلامت شامل پزشک خانواده)رئیس مرکز)، مراقب سلامت،کاردان/کارشناس بهداشت محیط و بهداشت حرفه ای، کارشناس تغذیه و رژیم درمانی،کارشناس سلامت روان،پرستار/بهیار، کاردان/کارشناس پذیرش، پزشک و در صورت لزوم دندانپزشک، مراقب سلامت دهان و نمونه گیر آزمایشگاهی یا کارکنان آزمایشگاه هستند. با توجه به اتخاذ راهکار خود مراقبتی، جمعیت تحت پوشش و افراد و نمایندگان مردم و سازمان ها از جمله سفیران سلامت، داوطلبین سلامت و داوطلبین متخصص نیز جزو این گروه محسوب میشنود.</a:t>
            </a:r>
            <a:endParaRPr lang="en-US" dirty="0"/>
          </a:p>
        </p:txBody>
      </p:sp>
    </p:spTree>
    <p:extLst>
      <p:ext uri="{BB962C8B-B14F-4D97-AF65-F5344CB8AC3E}">
        <p14:creationId xmlns:p14="http://schemas.microsoft.com/office/powerpoint/2010/main" val="3397536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7005"/>
          </a:xfrm>
        </p:spPr>
        <p:txBody>
          <a:bodyPr/>
          <a:lstStyle/>
          <a:p>
            <a:pPr algn="ctr"/>
            <a:r>
              <a:rPr lang="fa-IR" b="1" dirty="0"/>
              <a:t>گام هاي استقرار برنامه :</a:t>
            </a:r>
            <a:endParaRPr lang="en-US" dirty="0"/>
          </a:p>
        </p:txBody>
      </p:sp>
      <p:sp>
        <p:nvSpPr>
          <p:cNvPr id="3" name="Content Placeholder 2"/>
          <p:cNvSpPr>
            <a:spLocks noGrp="1"/>
          </p:cNvSpPr>
          <p:nvPr>
            <p:ph idx="1"/>
          </p:nvPr>
        </p:nvSpPr>
        <p:spPr>
          <a:xfrm>
            <a:off x="360608" y="1262130"/>
            <a:ext cx="11436440" cy="5215943"/>
          </a:xfrm>
        </p:spPr>
        <p:txBody>
          <a:bodyPr>
            <a:normAutofit/>
          </a:bodyPr>
          <a:lstStyle/>
          <a:p>
            <a:pPr algn="just" rtl="1">
              <a:lnSpc>
                <a:spcPct val="150000"/>
              </a:lnSpc>
            </a:pPr>
            <a:r>
              <a:rPr lang="fa-IR" dirty="0"/>
              <a:t>ج) برنامه به گونه اي طراحی شده که در گام هاي متعدد زير ساخت و شرايط استقرار برنامه را به گونه اي فراهم می کنیم که اولاً متناسب با منابع تخصیص يافته بوده و ثانیاً هرگام بطور مستقل محصول و خدمت ارزشمند تولید نمايد.</a:t>
            </a:r>
          </a:p>
          <a:p>
            <a:pPr algn="just" rtl="1">
              <a:lnSpc>
                <a:spcPct val="150000"/>
              </a:lnSpc>
            </a:pPr>
            <a:r>
              <a:rPr lang="fa-IR" dirty="0"/>
              <a:t> 1 .هرگام به گونه اي طراحی شده که اگر به هر علت برخی از گام هاي برنامه اجرا و گام هاي بعدي اجرا نشد، گام هاي اجرا شده منافع قابل سنجش در بخش سلامت ايجاد نمايند</a:t>
            </a:r>
          </a:p>
          <a:p>
            <a:pPr algn="just" rtl="1">
              <a:lnSpc>
                <a:spcPct val="150000"/>
              </a:lnSpc>
            </a:pPr>
            <a:r>
              <a:rPr lang="fa-IR" dirty="0"/>
              <a:t> 2 .تا فراهم نشدن منابع و اجراي هرگام از اجراي گام بعدي پرهیز می نمايیم</a:t>
            </a:r>
          </a:p>
          <a:p>
            <a:pPr algn="just" rtl="1">
              <a:lnSpc>
                <a:spcPct val="150000"/>
              </a:lnSpc>
            </a:pPr>
            <a:r>
              <a:rPr lang="fa-IR" dirty="0"/>
              <a:t> 3 .اما در مناطقی که به دلايل قانونی برخی از گام هاي برنامه اجرايی شده است براي پیشگیري از هدر رفت منابع و جلوگیري از احساس شکست، اجازه ادامه آن گام را صرفاً در سقف انجام شده خواهیم داد. </a:t>
            </a:r>
            <a:endParaRPr lang="en-US" dirty="0"/>
          </a:p>
        </p:txBody>
      </p:sp>
    </p:spTree>
    <p:extLst>
      <p:ext uri="{BB962C8B-B14F-4D97-AF65-F5344CB8AC3E}">
        <p14:creationId xmlns:p14="http://schemas.microsoft.com/office/powerpoint/2010/main" val="2923091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pPr algn="ctr"/>
            <a:r>
              <a:rPr lang="fa-IR" b="1" dirty="0"/>
              <a:t>گام هاي استقرار برنامه :</a:t>
            </a:r>
            <a:endParaRPr lang="en-US" dirty="0"/>
          </a:p>
        </p:txBody>
      </p:sp>
      <p:sp>
        <p:nvSpPr>
          <p:cNvPr id="3" name="Content Placeholder 2"/>
          <p:cNvSpPr>
            <a:spLocks noGrp="1"/>
          </p:cNvSpPr>
          <p:nvPr>
            <p:ph idx="1"/>
          </p:nvPr>
        </p:nvSpPr>
        <p:spPr>
          <a:xfrm>
            <a:off x="399245" y="927280"/>
            <a:ext cx="11384923" cy="5537914"/>
          </a:xfrm>
        </p:spPr>
        <p:txBody>
          <a:bodyPr>
            <a:normAutofit fontScale="77500" lnSpcReduction="20000"/>
          </a:bodyPr>
          <a:lstStyle/>
          <a:p>
            <a:pPr algn="just" rtl="1">
              <a:lnSpc>
                <a:spcPct val="150000"/>
              </a:lnSpc>
            </a:pPr>
            <a:r>
              <a:rPr lang="fa-IR" dirty="0"/>
              <a:t>د) با عنايت به الزام قانونی هر گام را در کل کشور اجرا می نمايیم و از اجراي منطقه اي و غیر منسجم برنامه خودداري می کنیم </a:t>
            </a:r>
          </a:p>
          <a:p>
            <a:pPr algn="just" rtl="1">
              <a:lnSpc>
                <a:spcPct val="150000"/>
              </a:lnSpc>
            </a:pPr>
            <a:r>
              <a:rPr lang="fa-IR" dirty="0"/>
              <a:t>ه) با توجه به پیشرفت پرونده الکترونیک سلامت در حوزه بهدا شت با ا ستفاده از اختیارات قانونی و فراهم کردن پیش نیاز ها کاربرد پرونده الکترونیک سلامت در سطح يک براي کلیه ارائه دهندگان خدمات بهداشتی و درمانی را همگانی می کنیم.</a:t>
            </a:r>
          </a:p>
          <a:p>
            <a:pPr algn="just" rtl="1">
              <a:lnSpc>
                <a:spcPct val="150000"/>
              </a:lnSpc>
            </a:pPr>
            <a:r>
              <a:rPr lang="fa-IR" dirty="0"/>
              <a:t> و) کلیه اقدامات به صورت </a:t>
            </a:r>
            <a:r>
              <a:rPr lang="en-US" dirty="0"/>
              <a:t>painless </a:t>
            </a:r>
            <a:r>
              <a:rPr lang="fa-IR" dirty="0"/>
              <a:t>انجام می شود</a:t>
            </a:r>
          </a:p>
          <a:p>
            <a:pPr algn="just" rtl="1">
              <a:lnSpc>
                <a:spcPct val="150000"/>
              </a:lnSpc>
            </a:pPr>
            <a:r>
              <a:rPr lang="fa-IR" dirty="0"/>
              <a:t> 1 .مردم آزادانه مراقب سلامت خود را انتخاب می کنند</a:t>
            </a:r>
          </a:p>
          <a:p>
            <a:pPr algn="just" rtl="1">
              <a:lnSpc>
                <a:spcPct val="150000"/>
              </a:lnSpc>
            </a:pPr>
            <a:r>
              <a:rPr lang="fa-IR" dirty="0"/>
              <a:t> 2 .در گام هاي اول منافع داشتن پزشک خانواده را نشان می دهیم. مردم و پزشکان پس از درک و دريافت منافع و تسهیالت برنامه راحت تر محدوديت هاي اندک اين برنامه را خواهند پذيرفت.</a:t>
            </a:r>
          </a:p>
          <a:p>
            <a:pPr algn="just" rtl="1">
              <a:lnSpc>
                <a:spcPct val="150000"/>
              </a:lnSpc>
            </a:pPr>
            <a:r>
              <a:rPr lang="fa-IR" dirty="0"/>
              <a:t> 3 .نظام پرداخت تا اصلاح فرهنگ همان نظام پرداخت جاري است</a:t>
            </a:r>
          </a:p>
          <a:p>
            <a:pPr algn="just" rtl="1">
              <a:lnSpc>
                <a:spcPct val="150000"/>
              </a:lnSpc>
            </a:pPr>
            <a:r>
              <a:rPr lang="fa-IR" dirty="0"/>
              <a:t> 4 .به علت پرداخت متناسب با خدمت و حداکثر برابر سرانه، صرفه جويی در منابع رخ می دهد</a:t>
            </a:r>
          </a:p>
          <a:p>
            <a:pPr algn="just" rtl="1">
              <a:lnSpc>
                <a:spcPct val="150000"/>
              </a:lnSpc>
            </a:pPr>
            <a:r>
              <a:rPr lang="fa-IR" dirty="0"/>
              <a:t> 5 .ارائه دهندگان خدمت داوطلبانه وارد برنامه می شوند.</a:t>
            </a:r>
            <a:endParaRPr lang="en-US" dirty="0"/>
          </a:p>
        </p:txBody>
      </p:sp>
    </p:spTree>
    <p:extLst>
      <p:ext uri="{BB962C8B-B14F-4D97-AF65-F5344CB8AC3E}">
        <p14:creationId xmlns:p14="http://schemas.microsoft.com/office/powerpoint/2010/main" val="2332005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68" y="0"/>
            <a:ext cx="10752786" cy="927279"/>
          </a:xfrm>
        </p:spPr>
        <p:txBody>
          <a:bodyPr>
            <a:normAutofit/>
          </a:bodyPr>
          <a:lstStyle/>
          <a:p>
            <a:pPr algn="ctr"/>
            <a:r>
              <a:rPr lang="fa-IR" sz="2800" b="1" dirty="0"/>
              <a:t>دوازده  گام</a:t>
            </a:r>
            <a:endParaRPr lang="en-US" sz="28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43658948"/>
              </p:ext>
            </p:extLst>
          </p:nvPr>
        </p:nvGraphicFramePr>
        <p:xfrm>
          <a:off x="825321" y="927279"/>
          <a:ext cx="10515600" cy="5842206"/>
        </p:xfrm>
        <a:graphic>
          <a:graphicData uri="http://schemas.openxmlformats.org/drawingml/2006/table">
            <a:tbl>
              <a:tblPr firstRow="1" bandRow="1">
                <a:tableStyleId>{5C22544A-7EE6-4342-B048-85BDC9FD1C3A}</a:tableStyleId>
              </a:tblPr>
              <a:tblGrid>
                <a:gridCol w="9258837">
                  <a:extLst>
                    <a:ext uri="{9D8B030D-6E8A-4147-A177-3AD203B41FA5}">
                      <a16:colId xmlns:a16="http://schemas.microsoft.com/office/drawing/2014/main" val="20000"/>
                    </a:ext>
                  </a:extLst>
                </a:gridCol>
                <a:gridCol w="1256763">
                  <a:extLst>
                    <a:ext uri="{9D8B030D-6E8A-4147-A177-3AD203B41FA5}">
                      <a16:colId xmlns:a16="http://schemas.microsoft.com/office/drawing/2014/main" val="20001"/>
                    </a:ext>
                  </a:extLst>
                </a:gridCol>
              </a:tblGrid>
              <a:tr h="973701">
                <a:tc>
                  <a:txBody>
                    <a:bodyPr/>
                    <a:lstStyle/>
                    <a:p>
                      <a:pPr algn="ctr"/>
                      <a:r>
                        <a:rPr lang="fa-IR" sz="2200" b="1" dirty="0">
                          <a:cs typeface="B Koodak" panose="00000700000000000000" pitchFamily="2" charset="-78"/>
                        </a:rPr>
                        <a:t>تبیین الزامات قانونی، برنامه ريزي براي تأمین منابع و تصويب برنامه اجرايی</a:t>
                      </a:r>
                      <a:endParaRPr lang="en-US" sz="2200" dirty="0">
                        <a:cs typeface="B Koodak" panose="00000700000000000000" pitchFamily="2" charset="-78"/>
                      </a:endParaRPr>
                    </a:p>
                  </a:txBody>
                  <a:tcPr/>
                </a:tc>
                <a:tc>
                  <a:txBody>
                    <a:bodyPr/>
                    <a:lstStyle/>
                    <a:p>
                      <a:pPr algn="ctr"/>
                      <a:r>
                        <a:rPr lang="fa-IR" sz="2200" dirty="0">
                          <a:cs typeface="B Koodak" panose="00000700000000000000" pitchFamily="2" charset="-78"/>
                        </a:rPr>
                        <a:t>گام اول</a:t>
                      </a:r>
                      <a:endParaRPr lang="en-US" sz="2200" dirty="0">
                        <a:cs typeface="B Koodak" panose="00000700000000000000" pitchFamily="2" charset="-78"/>
                      </a:endParaRPr>
                    </a:p>
                  </a:txBody>
                  <a:tcPr/>
                </a:tc>
                <a:extLst>
                  <a:ext uri="{0D108BD9-81ED-4DB2-BD59-A6C34878D82A}">
                    <a16:rowId xmlns:a16="http://schemas.microsoft.com/office/drawing/2014/main" val="10000"/>
                  </a:ext>
                </a:extLst>
              </a:tr>
              <a:tr h="973701">
                <a:tc>
                  <a:txBody>
                    <a:bodyPr/>
                    <a:lstStyle/>
                    <a:p>
                      <a:pPr algn="ctr"/>
                      <a:r>
                        <a:rPr lang="fa-IR" sz="2200" dirty="0">
                          <a:cs typeface="B Koodak" panose="00000700000000000000" pitchFamily="2" charset="-78"/>
                        </a:rPr>
                        <a:t>برقراري نظام پرداخت مبتنی بر عملكرد با سقف بسته و نظام پایش و ارزشیابی مرتبط با نظام پرداخت</a:t>
                      </a:r>
                      <a:endParaRPr lang="en-US" sz="2200" dirty="0">
                        <a:cs typeface="B Koodak" panose="00000700000000000000" pitchFamily="2" charset="-78"/>
                      </a:endParaRPr>
                    </a:p>
                  </a:txBody>
                  <a:tcPr/>
                </a:tc>
                <a:tc>
                  <a:txBody>
                    <a:bodyPr/>
                    <a:lstStyle/>
                    <a:p>
                      <a:pPr algn="ctr"/>
                      <a:r>
                        <a:rPr lang="fa-IR" sz="2200" dirty="0">
                          <a:cs typeface="B Koodak" panose="00000700000000000000" pitchFamily="2" charset="-78"/>
                        </a:rPr>
                        <a:t>گام دوم</a:t>
                      </a:r>
                      <a:endParaRPr lang="en-US" sz="2200" dirty="0">
                        <a:cs typeface="B Koodak" panose="00000700000000000000" pitchFamily="2" charset="-78"/>
                      </a:endParaRPr>
                    </a:p>
                  </a:txBody>
                  <a:tcPr/>
                </a:tc>
                <a:extLst>
                  <a:ext uri="{0D108BD9-81ED-4DB2-BD59-A6C34878D82A}">
                    <a16:rowId xmlns:a16="http://schemas.microsoft.com/office/drawing/2014/main" val="10001"/>
                  </a:ext>
                </a:extLst>
              </a:tr>
              <a:tr h="973701">
                <a:tc>
                  <a:txBody>
                    <a:bodyPr/>
                    <a:lstStyle/>
                    <a:p>
                      <a:pPr algn="ctr"/>
                      <a:r>
                        <a:rPr lang="fa-IR" sz="2200" dirty="0">
                          <a:cs typeface="B Koodak" panose="00000700000000000000" pitchFamily="2" charset="-78"/>
                        </a:rPr>
                        <a:t>کاربرد پرونده الكترونیك سلامت توسط کلیه مراقبین سلامت و پزشكان شاغل در بخش بهداشت</a:t>
                      </a:r>
                      <a:endParaRPr lang="en-US" sz="2200" dirty="0">
                        <a:cs typeface="B Koodak" panose="00000700000000000000" pitchFamily="2" charset="-78"/>
                      </a:endParaRPr>
                    </a:p>
                  </a:txBody>
                  <a:tcPr/>
                </a:tc>
                <a:tc>
                  <a:txBody>
                    <a:bodyPr/>
                    <a:lstStyle/>
                    <a:p>
                      <a:pPr algn="ctr"/>
                      <a:r>
                        <a:rPr lang="fa-IR" sz="2200" dirty="0">
                          <a:cs typeface="B Koodak" panose="00000700000000000000" pitchFamily="2" charset="-78"/>
                        </a:rPr>
                        <a:t>گام سوم</a:t>
                      </a:r>
                      <a:endParaRPr lang="en-US" sz="2200" dirty="0">
                        <a:cs typeface="B Koodak" panose="00000700000000000000" pitchFamily="2" charset="-78"/>
                      </a:endParaRPr>
                    </a:p>
                  </a:txBody>
                  <a:tcPr/>
                </a:tc>
                <a:extLst>
                  <a:ext uri="{0D108BD9-81ED-4DB2-BD59-A6C34878D82A}">
                    <a16:rowId xmlns:a16="http://schemas.microsoft.com/office/drawing/2014/main" val="10002"/>
                  </a:ext>
                </a:extLst>
              </a:tr>
              <a:tr h="973701">
                <a:tc>
                  <a:txBody>
                    <a:bodyPr/>
                    <a:lstStyle/>
                    <a:p>
                      <a:pPr algn="ctr"/>
                      <a:r>
                        <a:rPr lang="fa-IR" sz="2200" dirty="0">
                          <a:cs typeface="B Koodak" panose="00000700000000000000" pitchFamily="2" charset="-78"/>
                        </a:rPr>
                        <a:t>تعیین مراقب سلامت هر فرد و برقراري خدمات مراقب سلامت براي همه شهرنشینان با نظام پرداخت سرانهاي تعديل شده با خدمات ارائه شده</a:t>
                      </a:r>
                      <a:endParaRPr lang="en-US" sz="2200" dirty="0">
                        <a:cs typeface="B Koodak" panose="00000700000000000000" pitchFamily="2" charset="-78"/>
                      </a:endParaRPr>
                    </a:p>
                  </a:txBody>
                  <a:tcPr/>
                </a:tc>
                <a:tc>
                  <a:txBody>
                    <a:bodyPr/>
                    <a:lstStyle/>
                    <a:p>
                      <a:pPr algn="ctr"/>
                      <a:r>
                        <a:rPr lang="fa-IR" sz="2200" dirty="0">
                          <a:cs typeface="B Koodak" panose="00000700000000000000" pitchFamily="2" charset="-78"/>
                        </a:rPr>
                        <a:t>گام چهارم</a:t>
                      </a:r>
                      <a:endParaRPr lang="en-US" sz="2200" dirty="0">
                        <a:cs typeface="B Koodak" panose="00000700000000000000" pitchFamily="2" charset="-78"/>
                      </a:endParaRPr>
                    </a:p>
                  </a:txBody>
                  <a:tcPr/>
                </a:tc>
                <a:extLst>
                  <a:ext uri="{0D108BD9-81ED-4DB2-BD59-A6C34878D82A}">
                    <a16:rowId xmlns:a16="http://schemas.microsoft.com/office/drawing/2014/main" val="10003"/>
                  </a:ext>
                </a:extLst>
              </a:tr>
              <a:tr h="973701">
                <a:tc>
                  <a:txBody>
                    <a:bodyPr/>
                    <a:lstStyle/>
                    <a:p>
                      <a:pPr algn="ctr"/>
                      <a:r>
                        <a:rPr lang="fa-IR" sz="2200" dirty="0">
                          <a:cs typeface="B Koodak" panose="00000700000000000000" pitchFamily="2" charset="-78"/>
                        </a:rPr>
                        <a:t>فراهم کردن اينترفیس خود مراقبتی الكترونیك</a:t>
                      </a:r>
                      <a:endParaRPr lang="en-US" sz="2200" dirty="0">
                        <a:cs typeface="B Koodak" panose="00000700000000000000" pitchFamily="2" charset="-78"/>
                      </a:endParaRPr>
                    </a:p>
                  </a:txBody>
                  <a:tcPr/>
                </a:tc>
                <a:tc>
                  <a:txBody>
                    <a:bodyPr/>
                    <a:lstStyle/>
                    <a:p>
                      <a:pPr algn="ctr"/>
                      <a:r>
                        <a:rPr lang="fa-IR" sz="2200" dirty="0">
                          <a:cs typeface="B Koodak" panose="00000700000000000000" pitchFamily="2" charset="-78"/>
                        </a:rPr>
                        <a:t>گام پنجم</a:t>
                      </a:r>
                      <a:endParaRPr lang="en-US" sz="2200" dirty="0">
                        <a:cs typeface="B Koodak" panose="00000700000000000000" pitchFamily="2" charset="-78"/>
                      </a:endParaRPr>
                    </a:p>
                  </a:txBody>
                  <a:tcPr/>
                </a:tc>
                <a:extLst>
                  <a:ext uri="{0D108BD9-81ED-4DB2-BD59-A6C34878D82A}">
                    <a16:rowId xmlns:a16="http://schemas.microsoft.com/office/drawing/2014/main" val="10004"/>
                  </a:ext>
                </a:extLst>
              </a:tr>
              <a:tr h="973701">
                <a:tc>
                  <a:txBody>
                    <a:bodyPr/>
                    <a:lstStyle/>
                    <a:p>
                      <a:pPr algn="ctr"/>
                      <a:r>
                        <a:rPr lang="fa-IR" sz="2200" dirty="0">
                          <a:cs typeface="B Koodak" panose="00000700000000000000" pitchFamily="2" charset="-78"/>
                        </a:rPr>
                        <a:t>اجبار کاربرد پرونده الكترونیك سلامت براي همه ارائه دهندگان سطح يك با اهرم قانون</a:t>
                      </a:r>
                      <a:endParaRPr lang="en-US" sz="2200" dirty="0">
                        <a:cs typeface="B Koodak" panose="00000700000000000000" pitchFamily="2" charset="-78"/>
                      </a:endParaRPr>
                    </a:p>
                  </a:txBody>
                  <a:tcPr/>
                </a:tc>
                <a:tc>
                  <a:txBody>
                    <a:bodyPr/>
                    <a:lstStyle/>
                    <a:p>
                      <a:pPr algn="ctr"/>
                      <a:r>
                        <a:rPr lang="fa-IR" sz="2200" dirty="0">
                          <a:cs typeface="B Koodak" panose="00000700000000000000" pitchFamily="2" charset="-78"/>
                        </a:rPr>
                        <a:t>گام ششم</a:t>
                      </a:r>
                      <a:endParaRPr lang="en-US" sz="2200" dirty="0">
                        <a:cs typeface="B Koodak" panose="00000700000000000000" pitchFamily="2" charset="-78"/>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32104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68" y="0"/>
            <a:ext cx="10752786" cy="927279"/>
          </a:xfrm>
        </p:spPr>
        <p:txBody>
          <a:bodyPr>
            <a:normAutofit/>
          </a:bodyPr>
          <a:lstStyle/>
          <a:p>
            <a:pPr algn="ctr"/>
            <a:r>
              <a:rPr lang="fa-IR" sz="2800" b="1" dirty="0"/>
              <a:t>دوازده  گام</a:t>
            </a:r>
            <a:endParaRPr lang="en-US" sz="28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32585014"/>
              </p:ext>
            </p:extLst>
          </p:nvPr>
        </p:nvGraphicFramePr>
        <p:xfrm>
          <a:off x="593502" y="682581"/>
          <a:ext cx="10515600" cy="5998977"/>
        </p:xfrm>
        <a:graphic>
          <a:graphicData uri="http://schemas.openxmlformats.org/drawingml/2006/table">
            <a:tbl>
              <a:tblPr firstRow="1" bandRow="1">
                <a:tableStyleId>{5C22544A-7EE6-4342-B048-85BDC9FD1C3A}</a:tableStyleId>
              </a:tblPr>
              <a:tblGrid>
                <a:gridCol w="9258837">
                  <a:extLst>
                    <a:ext uri="{9D8B030D-6E8A-4147-A177-3AD203B41FA5}">
                      <a16:colId xmlns:a16="http://schemas.microsoft.com/office/drawing/2014/main" val="20000"/>
                    </a:ext>
                  </a:extLst>
                </a:gridCol>
                <a:gridCol w="1256763">
                  <a:extLst>
                    <a:ext uri="{9D8B030D-6E8A-4147-A177-3AD203B41FA5}">
                      <a16:colId xmlns:a16="http://schemas.microsoft.com/office/drawing/2014/main" val="20001"/>
                    </a:ext>
                  </a:extLst>
                </a:gridCol>
              </a:tblGrid>
              <a:tr h="1058643">
                <a:tc>
                  <a:txBody>
                    <a:bodyPr/>
                    <a:lstStyle/>
                    <a:p>
                      <a:pPr algn="ctr"/>
                      <a:r>
                        <a:rPr lang="fa-IR" dirty="0"/>
                        <a:t>انتخاب پزشك عمومی يا ساير پزشكان مجاز و برقراري ارجاع مراقب به پزشك عمومی</a:t>
                      </a:r>
                      <a:endParaRPr lang="en-US" dirty="0"/>
                    </a:p>
                  </a:txBody>
                  <a:tcPr/>
                </a:tc>
                <a:tc>
                  <a:txBody>
                    <a:bodyPr/>
                    <a:lstStyle/>
                    <a:p>
                      <a:r>
                        <a:rPr lang="fa-IR" dirty="0"/>
                        <a:t>گام هفتم</a:t>
                      </a:r>
                      <a:endParaRPr lang="en-US" dirty="0"/>
                    </a:p>
                  </a:txBody>
                  <a:tcPr/>
                </a:tc>
                <a:extLst>
                  <a:ext uri="{0D108BD9-81ED-4DB2-BD59-A6C34878D82A}">
                    <a16:rowId xmlns:a16="http://schemas.microsoft.com/office/drawing/2014/main" val="10000"/>
                  </a:ext>
                </a:extLst>
              </a:tr>
              <a:tr h="705762">
                <a:tc>
                  <a:txBody>
                    <a:bodyPr/>
                    <a:lstStyle/>
                    <a:p>
                      <a:pPr algn="ctr" rtl="1"/>
                      <a:r>
                        <a:rPr lang="fa-IR" dirty="0"/>
                        <a:t>استقرار پرونده الكترونیك سطح 2 و 3 و ارجاع الكترونیك به متخصص بدون حذف مراجعه مستقیم</a:t>
                      </a:r>
                      <a:endParaRPr lang="en-US" dirty="0"/>
                    </a:p>
                  </a:txBody>
                  <a:tcPr/>
                </a:tc>
                <a:tc>
                  <a:txBody>
                    <a:bodyPr/>
                    <a:lstStyle/>
                    <a:p>
                      <a:r>
                        <a:rPr lang="fa-IR" dirty="0"/>
                        <a:t>گام هشتم</a:t>
                      </a:r>
                      <a:endParaRPr lang="en-US" dirty="0"/>
                    </a:p>
                  </a:txBody>
                  <a:tcPr/>
                </a:tc>
                <a:extLst>
                  <a:ext uri="{0D108BD9-81ED-4DB2-BD59-A6C34878D82A}">
                    <a16:rowId xmlns:a16="http://schemas.microsoft.com/office/drawing/2014/main" val="10001"/>
                  </a:ext>
                </a:extLst>
              </a:tr>
              <a:tr h="1058643">
                <a:tc>
                  <a:txBody>
                    <a:bodyPr/>
                    <a:lstStyle/>
                    <a:p>
                      <a:pPr algn="ctr"/>
                      <a:r>
                        <a:rPr lang="fa-IR" dirty="0"/>
                        <a:t>تهیه گايدلاين خدمات گران و استقرار آن اعمال سیاست در اجراي گايدلاين ها با ابزار نظام پرداخت</a:t>
                      </a:r>
                      <a:endParaRPr lang="en-US" dirty="0"/>
                    </a:p>
                  </a:txBody>
                  <a:tcPr/>
                </a:tc>
                <a:tc>
                  <a:txBody>
                    <a:bodyPr/>
                    <a:lstStyle/>
                    <a:p>
                      <a:r>
                        <a:rPr lang="fa-IR" dirty="0"/>
                        <a:t>گام نهم</a:t>
                      </a:r>
                      <a:endParaRPr lang="en-US" dirty="0"/>
                    </a:p>
                  </a:txBody>
                  <a:tcPr/>
                </a:tc>
                <a:extLst>
                  <a:ext uri="{0D108BD9-81ED-4DB2-BD59-A6C34878D82A}">
                    <a16:rowId xmlns:a16="http://schemas.microsoft.com/office/drawing/2014/main" val="10002"/>
                  </a:ext>
                </a:extLst>
              </a:tr>
              <a:tr h="1058643">
                <a:tc>
                  <a:txBody>
                    <a:bodyPr/>
                    <a:lstStyle/>
                    <a:p>
                      <a:pPr algn="r"/>
                      <a:r>
                        <a:rPr lang="fa-IR" dirty="0"/>
                        <a:t>تغییر نظام پرداخت پزشك خانواده (کلیه پزشكان عمومی و متخصصین پزشكی خانواده و متخصصین مجاز) در کل بخش                    و مراجعه انحصاری به مراقب و پزشک خانواده خود با اجازه مراجعه به متخصص با یا بدون ارجاع</a:t>
                      </a:r>
                      <a:r>
                        <a:rPr lang="en-US" dirty="0"/>
                        <a:t>CPA</a:t>
                      </a:r>
                      <a:r>
                        <a:rPr lang="fa-IR" dirty="0"/>
                        <a:t>سلامت به </a:t>
                      </a:r>
                      <a:endParaRPr lang="en-US" dirty="0"/>
                    </a:p>
                  </a:txBody>
                  <a:tcPr/>
                </a:tc>
                <a:tc>
                  <a:txBody>
                    <a:bodyPr/>
                    <a:lstStyle/>
                    <a:p>
                      <a:r>
                        <a:rPr lang="fa-IR" dirty="0"/>
                        <a:t>گام دهم</a:t>
                      </a:r>
                      <a:endParaRPr lang="en-US" dirty="0"/>
                    </a:p>
                  </a:txBody>
                  <a:tcPr/>
                </a:tc>
                <a:extLst>
                  <a:ext uri="{0D108BD9-81ED-4DB2-BD59-A6C34878D82A}">
                    <a16:rowId xmlns:a16="http://schemas.microsoft.com/office/drawing/2014/main" val="10003"/>
                  </a:ext>
                </a:extLst>
              </a:tr>
              <a:tr h="1058643">
                <a:tc>
                  <a:txBody>
                    <a:bodyPr/>
                    <a:lstStyle/>
                    <a:p>
                      <a:pPr algn="ctr"/>
                      <a:r>
                        <a:rPr lang="fa-IR" dirty="0"/>
                        <a:t>الزامی کردن ارجاع الكترونیك از سطح يك به دو و سه</a:t>
                      </a:r>
                      <a:endParaRPr lang="en-US" dirty="0"/>
                    </a:p>
                  </a:txBody>
                  <a:tcPr/>
                </a:tc>
                <a:tc>
                  <a:txBody>
                    <a:bodyPr/>
                    <a:lstStyle/>
                    <a:p>
                      <a:r>
                        <a:rPr lang="fa-IR" dirty="0"/>
                        <a:t>گام یازدهم</a:t>
                      </a:r>
                      <a:endParaRPr lang="en-US" dirty="0"/>
                    </a:p>
                  </a:txBody>
                  <a:tcPr/>
                </a:tc>
                <a:extLst>
                  <a:ext uri="{0D108BD9-81ED-4DB2-BD59-A6C34878D82A}">
                    <a16:rowId xmlns:a16="http://schemas.microsoft.com/office/drawing/2014/main" val="10004"/>
                  </a:ext>
                </a:extLst>
              </a:tr>
              <a:tr h="1058643">
                <a:tc>
                  <a:txBody>
                    <a:bodyPr/>
                    <a:lstStyle/>
                    <a:p>
                      <a:pPr algn="ctr"/>
                      <a:r>
                        <a:rPr lang="fa-IR" dirty="0"/>
                        <a:t>مشارکت پزشك خانواده و متخصصین بالینی در ريسك مالی تحمیلی به بخش و اصلاح نظام پرداخت سطح دو و سه </a:t>
                      </a:r>
                      <a:endParaRPr lang="en-US" dirty="0"/>
                    </a:p>
                  </a:txBody>
                  <a:tcPr/>
                </a:tc>
                <a:tc>
                  <a:txBody>
                    <a:bodyPr/>
                    <a:lstStyle/>
                    <a:p>
                      <a:r>
                        <a:rPr lang="fa-IR" dirty="0"/>
                        <a:t>گام</a:t>
                      </a:r>
                      <a:r>
                        <a:rPr lang="fa-IR" baseline="0" dirty="0"/>
                        <a:t> دوازدهم</a:t>
                      </a: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38006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6244"/>
          </a:xfrm>
        </p:spPr>
        <p:txBody>
          <a:bodyPr>
            <a:normAutofit fontScale="90000"/>
          </a:bodyPr>
          <a:lstStyle/>
          <a:p>
            <a:pPr algn="ctr"/>
            <a:r>
              <a:rPr lang="fa-IR" sz="3600" b="1" dirty="0"/>
              <a:t>فصل پنجم:اصلاح، تكمیل و بازنگري برنامه :</a:t>
            </a:r>
            <a:endParaRPr lang="en-US" sz="3600" b="1" dirty="0"/>
          </a:p>
        </p:txBody>
      </p:sp>
      <p:sp>
        <p:nvSpPr>
          <p:cNvPr id="3" name="Content Placeholder 2"/>
          <p:cNvSpPr>
            <a:spLocks noGrp="1"/>
          </p:cNvSpPr>
          <p:nvPr>
            <p:ph idx="1"/>
          </p:nvPr>
        </p:nvSpPr>
        <p:spPr>
          <a:xfrm>
            <a:off x="838200" y="1236372"/>
            <a:ext cx="10864403" cy="4889076"/>
          </a:xfrm>
        </p:spPr>
        <p:txBody>
          <a:bodyPr>
            <a:normAutofit fontScale="92500" lnSpcReduction="10000"/>
          </a:bodyPr>
          <a:lstStyle/>
          <a:p>
            <a:pPr algn="just" rtl="1">
              <a:lnSpc>
                <a:spcPct val="150000"/>
              </a:lnSpc>
            </a:pPr>
            <a:r>
              <a:rPr lang="fa-IR" dirty="0"/>
              <a:t>الف) فرآيند اصلاح، تکمیل و بازنگري اين برنامه در واحدها و معاونت هاي مرتبط در وزارت بهداشت درمان و آموزش پزشکی انجام می شود و در مورد مصوباتی که حوزه اجراي آن بخش سلامت و بیمه هاي سلامت اعم از خصوصی و دولتی و ... می باشد با تصو يب و ابلاغ وزير بهداشت لازم الاجرا می باشد و در مواردي که نیاز است ساير وزارتخانه ها و دستگاه هاي اجرايی اقدامی را انجام دهند موضوع در شوراي عالی سلامت و امنیت غذايی مطرح و پس از تصويب و ابلاغ رياست جمهور لازم الاجرا خواهد بود. </a:t>
            </a:r>
          </a:p>
          <a:p>
            <a:pPr algn="just" rtl="1">
              <a:lnSpc>
                <a:spcPct val="150000"/>
              </a:lnSpc>
            </a:pPr>
            <a:r>
              <a:rPr lang="fa-IR" dirty="0"/>
              <a:t>ب) اين دستورعمل در پنج فصل و 13 صفحه تهیه که کلیه صفحات آن ممهور به مهر ......... بوده در تاريخ .... به تصويب شوراي عالی سلامت و امنیت غدايی رسیده و به شرح فوق جهت اجرا توسط کلیه بخش هاي دولتی، عمومی غیر دولتی و خصوصی ابلاغ می گردد. </a:t>
            </a:r>
            <a:endParaRPr lang="en-US" dirty="0"/>
          </a:p>
        </p:txBody>
      </p:sp>
    </p:spTree>
    <p:extLst>
      <p:ext uri="{BB962C8B-B14F-4D97-AF65-F5344CB8AC3E}">
        <p14:creationId xmlns:p14="http://schemas.microsoft.com/office/powerpoint/2010/main" val="262396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t>نظام ارجاع</a:t>
            </a:r>
            <a:endParaRPr lang="en-US" dirty="0"/>
          </a:p>
        </p:txBody>
      </p:sp>
      <p:sp>
        <p:nvSpPr>
          <p:cNvPr id="3" name="Content Placeholder 2"/>
          <p:cNvSpPr>
            <a:spLocks noGrp="1"/>
          </p:cNvSpPr>
          <p:nvPr>
            <p:ph idx="1"/>
          </p:nvPr>
        </p:nvSpPr>
        <p:spPr>
          <a:xfrm>
            <a:off x="347730" y="1249252"/>
            <a:ext cx="11513712" cy="5293216"/>
          </a:xfrm>
        </p:spPr>
        <p:txBody>
          <a:bodyPr>
            <a:normAutofit/>
          </a:bodyPr>
          <a:lstStyle/>
          <a:p>
            <a:pPr algn="just" rtl="1">
              <a:lnSpc>
                <a:spcPct val="150000"/>
              </a:lnSpc>
            </a:pPr>
            <a:r>
              <a:rPr lang="fa-IR" dirty="0"/>
              <a:t>الف) تعریف ارجاع: فرآيندهايی است که نحوه ارتباط فرد با ساير بخش هاي نظام سلامت و استفاده وي از سطوح خدمات اين نظام را تعیین میکند. ارجاع درون سطح به عنوان ارجاع افقی و ارجاع در بین سطوح به عنوان ارجاع عمودي نامیده میشود.</a:t>
            </a:r>
          </a:p>
          <a:p>
            <a:pPr algn="just" rtl="1">
              <a:lnSpc>
                <a:spcPct val="150000"/>
              </a:lnSpc>
            </a:pPr>
            <a:r>
              <a:rPr lang="fa-IR" dirty="0"/>
              <a:t> ب) </a:t>
            </a:r>
            <a:r>
              <a:rPr lang="fa-IR" b="1" dirty="0"/>
              <a:t>سازوکاری دریافت خدمات سلامت توسط افراد تحت پو شش</a:t>
            </a:r>
            <a:r>
              <a:rPr lang="fa-IR" dirty="0"/>
              <a:t>: افراد براي دريافت خدمات مزبور به پايگاه سلامت مراجعه کرده و با ارائه کارت ملی تشکیل پرونده میدهند. مراجعه کننده در نقطه تماس اول، توسط تیم سلامت )کارشناس مراقب سلامت و در شرايط خاص، پزشک عمومی)، ويزيت شده و اقدامات الزم براي وي صورت می گیرد. </a:t>
            </a:r>
            <a:endParaRPr lang="en-US" dirty="0"/>
          </a:p>
        </p:txBody>
      </p:sp>
    </p:spTree>
    <p:extLst>
      <p:ext uri="{BB962C8B-B14F-4D97-AF65-F5344CB8AC3E}">
        <p14:creationId xmlns:p14="http://schemas.microsoft.com/office/powerpoint/2010/main" val="3184804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7005"/>
          </a:xfrm>
        </p:spPr>
        <p:txBody>
          <a:bodyPr/>
          <a:lstStyle/>
          <a:p>
            <a:pPr algn="ctr"/>
            <a:r>
              <a:rPr lang="fa-IR" dirty="0"/>
              <a:t>نظام ارجاع</a:t>
            </a:r>
            <a:endParaRPr lang="en-US" dirty="0"/>
          </a:p>
        </p:txBody>
      </p:sp>
      <p:sp>
        <p:nvSpPr>
          <p:cNvPr id="3" name="Content Placeholder 2"/>
          <p:cNvSpPr>
            <a:spLocks noGrp="1"/>
          </p:cNvSpPr>
          <p:nvPr>
            <p:ph idx="1"/>
          </p:nvPr>
        </p:nvSpPr>
        <p:spPr>
          <a:xfrm>
            <a:off x="257577" y="1094704"/>
            <a:ext cx="11590986" cy="5082259"/>
          </a:xfrm>
        </p:spPr>
        <p:txBody>
          <a:bodyPr>
            <a:normAutofit lnSpcReduction="10000"/>
          </a:bodyPr>
          <a:lstStyle/>
          <a:p>
            <a:pPr algn="just" rtl="1">
              <a:lnSpc>
                <a:spcPct val="150000"/>
              </a:lnSpc>
            </a:pPr>
            <a:r>
              <a:rPr lang="fa-IR" dirty="0"/>
              <a:t>در صورت نیاز به خدمات تخصصی تر(در همان سطح يا سطح بالاتر)، وي به صورت تسهیل شده با رعايت سلسله مراتب پس از تکمیل فرم ارجاع الکترونیک مطابق با فرمت هر برنامه موجود در بسته خدمت) براي دريافت آن خدمات در همان سطح(مانند خدمات مشاوره تغذيه و سلامت روان) يا پس از هماهنگی الزم به سطوح بالاتر سرپايی و بستري)پزشک متخصص، فوق تخصص، مراکز پاراکلینیکی خاص و بیمارستان) ارجاع داده می شود و مسوولیت پیگیري و تداوم خدمات سلامت او در هر صورت با تیم سلامت است. سطح دوم خدمت )پزشک متخصص يا بیمارستان و ...) پس از انجام اقدامات ضروري براي بیمار، اطلاعات مربوط به نتايج درمان، الگوي تشخیصی درمانی و ساير نیازها را به صورت بازخورد)در فرم بازخوراند)به ارجاع دهنده)درهمان سطح يا سطوح پايین تر) در بستر سامانه پرونده الکترونیک سلامت منعکس میکند.</a:t>
            </a:r>
            <a:endParaRPr lang="en-US" dirty="0"/>
          </a:p>
          <a:p>
            <a:pPr algn="just" rtl="1">
              <a:lnSpc>
                <a:spcPct val="150000"/>
              </a:lnSpc>
            </a:pPr>
            <a:endParaRPr lang="en-US" dirty="0"/>
          </a:p>
        </p:txBody>
      </p:sp>
    </p:spTree>
    <p:extLst>
      <p:ext uri="{BB962C8B-B14F-4D97-AF65-F5344CB8AC3E}">
        <p14:creationId xmlns:p14="http://schemas.microsoft.com/office/powerpoint/2010/main" val="2189783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p:spPr>
        <p:txBody>
          <a:bodyPr/>
          <a:lstStyle/>
          <a:p>
            <a:pPr algn="ctr"/>
            <a:r>
              <a:rPr lang="fa-IR" dirty="0"/>
              <a:t>تعریف سطح بندی</a:t>
            </a:r>
            <a:endParaRPr lang="en-US" dirty="0"/>
          </a:p>
        </p:txBody>
      </p:sp>
      <p:sp>
        <p:nvSpPr>
          <p:cNvPr id="3" name="Content Placeholder 2"/>
          <p:cNvSpPr>
            <a:spLocks noGrp="1"/>
          </p:cNvSpPr>
          <p:nvPr>
            <p:ph idx="1"/>
          </p:nvPr>
        </p:nvSpPr>
        <p:spPr>
          <a:xfrm>
            <a:off x="425003" y="1300766"/>
            <a:ext cx="11320529" cy="5112913"/>
          </a:xfrm>
        </p:spPr>
        <p:txBody>
          <a:bodyPr/>
          <a:lstStyle/>
          <a:p>
            <a:pPr algn="just" rtl="1">
              <a:lnSpc>
                <a:spcPct val="150000"/>
              </a:lnSpc>
            </a:pPr>
            <a:r>
              <a:rPr lang="fa-IR" dirty="0"/>
              <a:t>ج) تعریف سطح بندی: چیدمان خاص واحدهاي ارايه دهنده خدمات و مراقبتهاي سلامت براي آنکه دسترسی مردم به مجموعه ي خدمات مورد نیاز تا جايی که ممکن است سهل، سريع، عادلانه، با کمترين هزينه و با بیشترين کیفیت باشد. سطح بندي قراردادي است و به مقتضاي شرايط توسط برنامه ريزان انجام میگیرد . </a:t>
            </a:r>
          </a:p>
          <a:p>
            <a:pPr algn="just" rtl="1">
              <a:lnSpc>
                <a:spcPct val="150000"/>
              </a:lnSpc>
            </a:pPr>
            <a:r>
              <a:rPr lang="fa-IR" dirty="0"/>
              <a:t>خدمات و مراقبتهاي سلامت در دو سطح در اختیار افراد و جامعه تحت پوشش گذاشته میشود:</a:t>
            </a:r>
            <a:endParaRPr lang="en-US" dirty="0"/>
          </a:p>
        </p:txBody>
      </p:sp>
    </p:spTree>
    <p:extLst>
      <p:ext uri="{BB962C8B-B14F-4D97-AF65-F5344CB8AC3E}">
        <p14:creationId xmlns:p14="http://schemas.microsoft.com/office/powerpoint/2010/main" val="1130292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fontScale="90000"/>
          </a:bodyPr>
          <a:lstStyle/>
          <a:p>
            <a:pPr algn="ctr"/>
            <a:r>
              <a:rPr lang="fa-IR" dirty="0"/>
              <a:t>سطح اول:</a:t>
            </a:r>
            <a:endParaRPr lang="en-US" dirty="0"/>
          </a:p>
        </p:txBody>
      </p:sp>
      <p:sp>
        <p:nvSpPr>
          <p:cNvPr id="3" name="Content Placeholder 2"/>
          <p:cNvSpPr>
            <a:spLocks noGrp="1"/>
          </p:cNvSpPr>
          <p:nvPr>
            <p:ph idx="1"/>
          </p:nvPr>
        </p:nvSpPr>
        <p:spPr>
          <a:xfrm>
            <a:off x="309093" y="1094704"/>
            <a:ext cx="11668259" cy="5434885"/>
          </a:xfrm>
        </p:spPr>
        <p:txBody>
          <a:bodyPr>
            <a:normAutofit/>
          </a:bodyPr>
          <a:lstStyle/>
          <a:p>
            <a:pPr algn="just" rtl="1">
              <a:lnSpc>
                <a:spcPct val="150000"/>
              </a:lnSpc>
            </a:pPr>
            <a:r>
              <a:rPr lang="fa-IR" dirty="0"/>
              <a:t>شامل خدمات/مراقبت هاي اولیه سلامت فرد و جامعه ا ست. خدمات فرد محور عبارتند از: پیشگیري و آموزش سلامت فردي، تشخیص و درمان بیماري ها بر اساس بسته خدمت و پیگیري نتیجه بیماري، تدبیر فوريت ها، و مديريت افراد تحت پوشش و خدمات جامعه محور )بهدات عمومی) شامل خدمات بهداشت محیط و کار، بهداشت محیط مدارس، مبارزه با بیماريهاي واگیر و غیرواگیر و آسیب ها و جراحات در اپیدمی ها و بلايا، آب آشامیدنی سالم، بسیج اطلاع ر سانی، و پیشگیري و ترويج سلامت هستند که هدف آنها جامعه است. خدمات سطح اول در نقطه آغازين در واحدي با نام عمومی پایگاه سلامت تعريف می شود که با استاندارد نیروي انسانی، فضاي فیزيکی و تجهیزات مشخص در حاشیه شهرها و مناطق شهري مبتن ی بر اصول ساختار و سطح بندي نظام شبکه بهدا شت و درمان کشور ارائه می گردند. </a:t>
            </a:r>
            <a:endParaRPr lang="en-US" dirty="0"/>
          </a:p>
        </p:txBody>
      </p:sp>
    </p:spTree>
    <p:extLst>
      <p:ext uri="{BB962C8B-B14F-4D97-AF65-F5344CB8AC3E}">
        <p14:creationId xmlns:p14="http://schemas.microsoft.com/office/powerpoint/2010/main" val="4149039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lstStyle/>
          <a:p>
            <a:pPr algn="ctr"/>
            <a:r>
              <a:rPr lang="fa-IR" dirty="0"/>
              <a:t>سطح اول:</a:t>
            </a:r>
            <a:endParaRPr lang="en-US" dirty="0"/>
          </a:p>
        </p:txBody>
      </p:sp>
      <p:sp>
        <p:nvSpPr>
          <p:cNvPr id="3" name="Content Placeholder 2"/>
          <p:cNvSpPr>
            <a:spLocks noGrp="1"/>
          </p:cNvSpPr>
          <p:nvPr>
            <p:ph idx="1"/>
          </p:nvPr>
        </p:nvSpPr>
        <p:spPr>
          <a:xfrm>
            <a:off x="296214" y="1159100"/>
            <a:ext cx="11590986" cy="5512156"/>
          </a:xfrm>
        </p:spPr>
        <p:txBody>
          <a:bodyPr>
            <a:normAutofit/>
          </a:bodyPr>
          <a:lstStyle/>
          <a:p>
            <a:pPr algn="just" rtl="1">
              <a:lnSpc>
                <a:spcPct val="150000"/>
              </a:lnSpc>
            </a:pPr>
            <a:r>
              <a:rPr lang="fa-IR" dirty="0"/>
              <a:t>در ضمن، ساير خدمات سلامت مانند خدمات دارويی، پاراکلینیک )آزمايشها و تصويربرداريهاي پزشکی) نیز در مراکز و موسسات دولتی و غیردولتی مانند داروخانه ها، آزمايشگاه ها و مراکز تصويربرداري ارائه می شوند ) به جزء آزمايشات غربالگري تعريف شده در بسته خدمات نوين سلامت که به صورت رايگان انجام میشوند و فهرست آنها در پیوست آمده است). پايگاههاي سلامت به طور معمول در جايی با بیشترين دسترسی به محل زندگی گروه هدف اين برنامه قرار دارند و در آن، نخستین تماس فرد با نظام سلامت از طريق تیم سلامت اتفاق میافتد. اين دسته از خدمات به شرط نبود بخش دولتی با اولويت برونسپاري و خريد خدمت از بخش خصوصی فراهم و ارائه میگردد )خريد راهبردي خدمات) و در صورتی که، داوطلب براي واگذاري ارائه خدمات در بخش خصوصی وجود نداشته باشد، بايد خدمات از طريق بخش دولتی ارائه شود.</a:t>
            </a:r>
            <a:endParaRPr lang="en-US" dirty="0"/>
          </a:p>
          <a:p>
            <a:pPr algn="just" rtl="1">
              <a:lnSpc>
                <a:spcPct val="150000"/>
              </a:lnSpc>
            </a:pPr>
            <a:endParaRPr lang="en-US" dirty="0"/>
          </a:p>
        </p:txBody>
      </p:sp>
    </p:spTree>
    <p:extLst>
      <p:ext uri="{BB962C8B-B14F-4D97-AF65-F5344CB8AC3E}">
        <p14:creationId xmlns:p14="http://schemas.microsoft.com/office/powerpoint/2010/main" val="1688075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fontScale="90000"/>
          </a:bodyPr>
          <a:lstStyle/>
          <a:p>
            <a:pPr algn="ctr" rtl="1"/>
            <a:r>
              <a:rPr lang="fa-IR" dirty="0"/>
              <a:t>سطح اول</a:t>
            </a:r>
            <a:endParaRPr lang="en-US" dirty="0"/>
          </a:p>
        </p:txBody>
      </p:sp>
      <p:sp>
        <p:nvSpPr>
          <p:cNvPr id="3" name="Content Placeholder 2"/>
          <p:cNvSpPr>
            <a:spLocks noGrp="1"/>
          </p:cNvSpPr>
          <p:nvPr>
            <p:ph idx="1"/>
          </p:nvPr>
        </p:nvSpPr>
        <p:spPr>
          <a:xfrm>
            <a:off x="528034" y="1107583"/>
            <a:ext cx="11217498" cy="5460642"/>
          </a:xfrm>
        </p:spPr>
        <p:txBody>
          <a:bodyPr>
            <a:normAutofit/>
          </a:bodyPr>
          <a:lstStyle/>
          <a:p>
            <a:pPr algn="just" rtl="1">
              <a:lnSpc>
                <a:spcPct val="150000"/>
              </a:lnSpc>
            </a:pPr>
            <a:r>
              <a:rPr lang="fa-IR" dirty="0"/>
              <a:t>ه) مرکز خدمات جامع سلامت با تبديل مرکز بهداشتی درمانی موجود در منطقه)درصورت نبود، ايجاد)، پذيراي ارجاعات مربوط به پیشگیري، مراقبتها و بیماري هاي هدف )واگیردار و غیرواگیر)، مشاوره تغذيه و تنظیم رژيم غذايی، سلامت روان، اجتماعی و اعتیاد، سلامت دهان و دندان، مشاوره ژنتیک، اختلالات تکاملی و بهداشت محیط و حرفه اي از پايگاه سلامت خواهد بود و علاوه بر آن نظارت و مديريت سلامت منطقه و پايگاه هاي سلامت تحت پوشش خود را بر عهده خواهد داشت. استاندارد نیروي انسانی، تجهیزات و فضاي فیزيکی اين مراکز در بخش مربوط توضیح داده شده است.</a:t>
            </a:r>
          </a:p>
          <a:p>
            <a:pPr algn="just" rtl="1">
              <a:lnSpc>
                <a:spcPct val="150000"/>
              </a:lnSpc>
            </a:pPr>
            <a:r>
              <a:rPr lang="fa-IR" dirty="0"/>
              <a:t> و) ساير خدمات از طريق ارجاع به سطوح بالاتر و با پذيرش مسوولیت پیگیري و تداوم خدمات به بیمار توسط واحد ارائه دهنده خدمات سطح اول انجام میگیرد.</a:t>
            </a:r>
            <a:endParaRPr lang="en-US" dirty="0"/>
          </a:p>
        </p:txBody>
      </p:sp>
    </p:spTree>
    <p:extLst>
      <p:ext uri="{BB962C8B-B14F-4D97-AF65-F5344CB8AC3E}">
        <p14:creationId xmlns:p14="http://schemas.microsoft.com/office/powerpoint/2010/main" val="2095482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pPr algn="ctr" rtl="1"/>
            <a:r>
              <a:rPr lang="fa-IR" dirty="0"/>
              <a:t>سطح دوم</a:t>
            </a:r>
            <a:endParaRPr lang="en-US" dirty="0"/>
          </a:p>
        </p:txBody>
      </p:sp>
      <p:sp>
        <p:nvSpPr>
          <p:cNvPr id="3" name="Content Placeholder 2"/>
          <p:cNvSpPr>
            <a:spLocks noGrp="1"/>
          </p:cNvSpPr>
          <p:nvPr>
            <p:ph idx="1"/>
          </p:nvPr>
        </p:nvSpPr>
        <p:spPr>
          <a:xfrm>
            <a:off x="321972" y="1146219"/>
            <a:ext cx="11500834" cy="5331853"/>
          </a:xfrm>
        </p:spPr>
        <p:txBody>
          <a:bodyPr>
            <a:normAutofit/>
          </a:bodyPr>
          <a:lstStyle/>
          <a:p>
            <a:pPr algn="just" rtl="1">
              <a:lnSpc>
                <a:spcPct val="150000"/>
              </a:lnSpc>
            </a:pPr>
            <a:r>
              <a:rPr lang="fa-IR" dirty="0"/>
              <a:t>شامل خدمات تخصصی و فوق تخصصی می شود که توسط واحدهاي سرپايی تخصصی و فوق تخصصی و واحدهاي بستري موجود در نظام سلامت ارائه می گردد. اين خدمات شامل خدمات تشخیصی، درمانی و توانبخشی/نوتوانی تخصصی، تدبیر فوريتهاي تخصصی، اعمال جراحی انتخابی و اورژانس، اقدامات بالینی، مشاوره، خدمات دارويی و فرآورده هاي مربوطه, خدمات آزمايشگاهی و تصويربرداري هستند. اين دسته از خدمات در اختیار ارجاع شدگان از سطح اول خدمات قرار می گیرند. واحد خدمات سلامت سطح دوم موظف است با ارائه بازخورد کتبی، تیم سلامت ارجاع دهنده را از نتیجه، برنامه درمان و پیگیري بیمار يا پیشرفت کار مطلع سازد. خدمات فوق در سطح تخصصی در نقطه ارجاع، در واحدهاي دولتی و غیردولتی طرف تفاهم شکل می گیرند. اولویت با دریافت خدمت از بخش دولتي است.</a:t>
            </a:r>
            <a:endParaRPr lang="en-US" dirty="0"/>
          </a:p>
        </p:txBody>
      </p:sp>
    </p:spTree>
    <p:extLst>
      <p:ext uri="{BB962C8B-B14F-4D97-AF65-F5344CB8AC3E}">
        <p14:creationId xmlns:p14="http://schemas.microsoft.com/office/powerpoint/2010/main" val="39934649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F5B855-70B2-4C72-91B7-E5DDC8E959A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08E8855-9521-4124-B2DF-C0590048C6B2}">
  <ds:schemaRefs>
    <ds:schemaRef ds:uri="http://schemas.microsoft.com/sharepoint/v3/contenttype/forms"/>
  </ds:schemaRefs>
</ds:datastoreItem>
</file>

<file path=customXml/itemProps3.xml><?xml version="1.0" encoding="utf-8"?>
<ds:datastoreItem xmlns:ds="http://schemas.openxmlformats.org/officeDocument/2006/customXml" ds:itemID="{A0217F16-4A5E-4676-96C3-5D1CF4F18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264</TotalTime>
  <Words>2850</Words>
  <Application>Microsoft Office PowerPoint</Application>
  <PresentationFormat>Widescreen</PresentationFormat>
  <Paragraphs>98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B Koodak</vt:lpstr>
      <vt:lpstr>Century Gothic</vt:lpstr>
      <vt:lpstr>Wingdings 3</vt:lpstr>
      <vt:lpstr>Wisp</vt:lpstr>
      <vt:lpstr>دروازه بانی نظام سلامت تعریف و کارکردهای پزشکی خانواده </vt:lpstr>
      <vt:lpstr>فصل اول: تعاریف تیم سلامت </vt:lpstr>
      <vt:lpstr>نظام ارجاع</vt:lpstr>
      <vt:lpstr>نظام ارجاع</vt:lpstr>
      <vt:lpstr>تعریف سطح بندی</vt:lpstr>
      <vt:lpstr>سطح اول:</vt:lpstr>
      <vt:lpstr>سطح اول:</vt:lpstr>
      <vt:lpstr>سطح اول</vt:lpstr>
      <vt:lpstr>سطح دوم</vt:lpstr>
      <vt:lpstr>مناطق حاشیه شهر(سکونتگاه غیررسمي)</vt:lpstr>
      <vt:lpstr>شهرهای بالای 20 هزار نفر و کلانشهرها </vt:lpstr>
      <vt:lpstr>پرونده الکترونیکي سلامت و پرونده خانوار</vt:lpstr>
      <vt:lpstr>مشارکت بخش دولتي با بخش خصوصي</vt:lpstr>
      <vt:lpstr>فصل دوم: گستره اجراي برنامه گستره جغرافیایي برنامه</vt:lpstr>
      <vt:lpstr>گستره اداری و اجرایي برنامه</vt:lpstr>
      <vt:lpstr>مشمولین برنامه در بخش سلامت</vt:lpstr>
      <vt:lpstr>فصل سوم :ساختار مديريت برنامه پزشك خانواده و نظام ارجاع مدیریت کلان برنامه</vt:lpstr>
      <vt:lpstr>مدیریت کلان برنامه</vt:lpstr>
      <vt:lpstr>فصل چهارم:گام هاي استقرار برنامه :</vt:lpstr>
      <vt:lpstr>گام هاي استقرار برنامه :</vt:lpstr>
      <vt:lpstr>گام هاي استقرار برنامه :</vt:lpstr>
      <vt:lpstr>دوازده  گام</vt:lpstr>
      <vt:lpstr>دوازده  گام</vt:lpstr>
      <vt:lpstr>فصل پنجم:اصلاح، تكمیل و بازنگري برنامه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برنامه پزشک خانواده و نظام ارجاع</dc:title>
  <dc:creator>Apadana</dc:creator>
  <cp:lastModifiedBy>زهرا سورگي</cp:lastModifiedBy>
  <cp:revision>44</cp:revision>
  <dcterms:created xsi:type="dcterms:W3CDTF">2018-07-21T03:20:25Z</dcterms:created>
  <dcterms:modified xsi:type="dcterms:W3CDTF">2022-12-19T06:07:56Z</dcterms:modified>
</cp:coreProperties>
</file>