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  <p:sldMasterId id="2147483694" r:id="rId5"/>
  </p:sldMasterIdLst>
  <p:sldIdLst>
    <p:sldId id="273" r:id="rId6"/>
    <p:sldId id="268" r:id="rId7"/>
    <p:sldId id="272" r:id="rId8"/>
    <p:sldId id="269" r:id="rId9"/>
    <p:sldId id="270" r:id="rId10"/>
    <p:sldId id="260" r:id="rId11"/>
    <p:sldId id="258" r:id="rId12"/>
    <p:sldId id="259" r:id="rId13"/>
    <p:sldId id="261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D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574-0190-46D4-8401-6ED487478280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26/05/1444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11451D0-5044-49F7-99D2-7664118C91B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8184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574-0190-46D4-8401-6ED487478280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26/05/1444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1451D0-5044-49F7-99D2-7664118C91B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282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574-0190-46D4-8401-6ED487478280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26/05/1444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1451D0-5044-49F7-99D2-7664118C91B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1772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574-0190-46D4-8401-6ED487478280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26/05/1444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1451D0-5044-49F7-99D2-7664118C91B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721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574-0190-46D4-8401-6ED487478280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26/05/1444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1451D0-5044-49F7-99D2-7664118C91B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rtl="1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7743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574-0190-46D4-8401-6ED487478280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26/05/1444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1451D0-5044-49F7-99D2-7664118C91B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15038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574-0190-46D4-8401-6ED487478280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26/05/1444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1D0-5044-49F7-99D2-7664118C91B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9073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574-0190-46D4-8401-6ED487478280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26/05/1444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1D0-5044-49F7-99D2-7664118C91B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75880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414A-ED93-4DE6-9EB0-F7D73D26451F}" type="datetimeFigureOut">
              <a:rPr lang="en-US" smtClean="0"/>
              <a:t>2022/12/19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7B01419-BD12-4016-89A0-37A1C13D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83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414A-ED93-4DE6-9EB0-F7D73D26451F}" type="datetimeFigureOut">
              <a:rPr lang="en-US" smtClean="0"/>
              <a:t>2022/12/19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1419-BD12-4016-89A0-37A1C13D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57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414A-ED93-4DE6-9EB0-F7D73D26451F}" type="datetimeFigureOut">
              <a:rPr lang="en-US" smtClean="0"/>
              <a:t>2022/12/19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B01419-BD12-4016-89A0-37A1C13D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3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574-0190-46D4-8401-6ED487478280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26/05/1444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1D0-5044-49F7-99D2-7664118C91B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019567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414A-ED93-4DE6-9EB0-F7D73D26451F}" type="datetimeFigureOut">
              <a:rPr lang="en-US" smtClean="0"/>
              <a:t>2022/12/19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B01419-BD12-4016-89A0-37A1C13D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866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414A-ED93-4DE6-9EB0-F7D73D26451F}" type="datetimeFigureOut">
              <a:rPr lang="en-US" smtClean="0"/>
              <a:t>2022/12/19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B01419-BD12-4016-89A0-37A1C13D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50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414A-ED93-4DE6-9EB0-F7D73D26451F}" type="datetimeFigureOut">
              <a:rPr lang="en-US" smtClean="0"/>
              <a:t>2022/12/19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1419-BD12-4016-89A0-37A1C13D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799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414A-ED93-4DE6-9EB0-F7D73D26451F}" type="datetimeFigureOut">
              <a:rPr lang="en-US" smtClean="0"/>
              <a:t>2022/12/19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1419-BD12-4016-89A0-37A1C13D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616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414A-ED93-4DE6-9EB0-F7D73D26451F}" type="datetimeFigureOut">
              <a:rPr lang="en-US" smtClean="0"/>
              <a:t>2022/12/19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1419-BD12-4016-89A0-37A1C13D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98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414A-ED93-4DE6-9EB0-F7D73D26451F}" type="datetimeFigureOut">
              <a:rPr lang="en-US" smtClean="0"/>
              <a:t>2022/12/19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B01419-BD12-4016-89A0-37A1C13D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318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414A-ED93-4DE6-9EB0-F7D73D26451F}" type="datetimeFigureOut">
              <a:rPr lang="en-US" smtClean="0"/>
              <a:t>2022/12/19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B01419-BD12-4016-89A0-37A1C13D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220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414A-ED93-4DE6-9EB0-F7D73D26451F}" type="datetimeFigureOut">
              <a:rPr lang="en-US" smtClean="0"/>
              <a:t>2022/12/19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B01419-BD12-4016-89A0-37A1C13D130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62953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414A-ED93-4DE6-9EB0-F7D73D26451F}" type="datetimeFigureOut">
              <a:rPr lang="en-US" smtClean="0"/>
              <a:t>2022/12/19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B01419-BD12-4016-89A0-37A1C13D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580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414A-ED93-4DE6-9EB0-F7D73D26451F}" type="datetimeFigureOut">
              <a:rPr lang="en-US" smtClean="0"/>
              <a:t>2022/12/19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B01419-BD12-4016-89A0-37A1C13D13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30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574-0190-46D4-8401-6ED487478280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26/05/1444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11451D0-5044-49F7-99D2-7664118C91B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31463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414A-ED93-4DE6-9EB0-F7D73D26451F}" type="datetimeFigureOut">
              <a:rPr lang="en-US" smtClean="0"/>
              <a:t>2022/12/19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B01419-BD12-4016-89A0-37A1C13D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678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414A-ED93-4DE6-9EB0-F7D73D26451F}" type="datetimeFigureOut">
              <a:rPr lang="en-US" smtClean="0"/>
              <a:t>2022/12/19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1419-BD12-4016-89A0-37A1C13D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80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414A-ED93-4DE6-9EB0-F7D73D26451F}" type="datetimeFigureOut">
              <a:rPr lang="en-US" smtClean="0"/>
              <a:t>2022/12/19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01419-BD12-4016-89A0-37A1C13D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0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574-0190-46D4-8401-6ED487478280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26/05/1444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1451D0-5044-49F7-99D2-7664118C91B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2757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574-0190-46D4-8401-6ED487478280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26/05/1444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11451D0-5044-49F7-99D2-7664118C91B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616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574-0190-46D4-8401-6ED487478280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26/05/1444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1D0-5044-49F7-99D2-7664118C91B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9421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574-0190-46D4-8401-6ED487478280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26/05/1444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1D0-5044-49F7-99D2-7664118C91B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0505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574-0190-46D4-8401-6ED487478280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26/05/1444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1D0-5044-49F7-99D2-7664118C91B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1571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A574-0190-46D4-8401-6ED487478280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26/05/1444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11451D0-5044-49F7-99D2-7664118C91B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601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microsoft.com/office/2007/relationships/hdphoto" Target="../media/hdphoto1.wdp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Content Placeholder 3"/>
          <p:cNvPicPr>
            <a:picLocks noChangeAspect="1"/>
          </p:cNvPicPr>
          <p:nvPr userDrawn="1"/>
        </p:nvPicPr>
        <p:blipFill>
          <a:blip r:embed="rId1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sharpenSoften amount="-25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788" y="2166870"/>
            <a:ext cx="2923659" cy="3781376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2F4BA574-0190-46D4-8401-6ED487478280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 rtl="1"/>
              <a:t>26/05/1444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1"/>
            <a:fld id="{411451D0-5044-49F7-99D2-7664118C91B1}" type="slidenum">
              <a:rPr lang="fa-IR" smtClean="0"/>
              <a:pPr rtl="1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9098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B Titr" panose="00000700000000000000" pitchFamily="2" charset="-78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0" indent="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None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B Mitra" panose="00000400000000000000" pitchFamily="2" charset="-78"/>
        </a:defRPr>
      </a:lvl1pPr>
      <a:lvl2pPr marL="457200" indent="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B Mitra" panose="00000400000000000000" pitchFamily="2" charset="-78"/>
        </a:defRPr>
      </a:lvl2pPr>
      <a:lvl3pPr marL="914400" indent="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B Mitra" panose="00000400000000000000" pitchFamily="2" charset="-78"/>
        </a:defRPr>
      </a:lvl3pPr>
      <a:lvl4pPr marL="1371600" indent="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B Mitra" panose="00000400000000000000" pitchFamily="2" charset="-78"/>
        </a:defRPr>
      </a:lvl4pPr>
      <a:lvl5pPr marL="1828800" indent="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B Mitra" panose="00000400000000000000" pitchFamily="2" charset="-78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1414A-ED93-4DE6-9EB0-F7D73D26451F}" type="datetimeFigureOut">
              <a:rPr lang="en-US" smtClean="0"/>
              <a:t>2022/12/19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B01419-BD12-4016-89A0-37A1C13D1307}" type="slidenum">
              <a:rPr lang="en-US" smtClean="0"/>
              <a:t>‹#›</a:t>
            </a:fld>
            <a:endParaRPr lang="en-US"/>
          </a:p>
        </p:txBody>
      </p:sp>
      <p:pic>
        <p:nvPicPr>
          <p:cNvPr id="36" name="Content Placeholder 3"/>
          <p:cNvPicPr>
            <a:picLocks noChangeAspect="1"/>
          </p:cNvPicPr>
          <p:nvPr/>
        </p:nvPicPr>
        <p:blipFill>
          <a:blip r:embed="rId1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sharpenSoften amount="-25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788" y="2166870"/>
            <a:ext cx="2923659" cy="378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36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575" y="1662171"/>
            <a:ext cx="3132636" cy="378137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2065" y="1662171"/>
            <a:ext cx="7397818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a-IR" dirty="0"/>
              <a:t>ترغیب مشارکت مردمی و داوطلبان سلامت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0014" y="-146316"/>
            <a:ext cx="2170364" cy="2127688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224228" y="3242658"/>
            <a:ext cx="5982346" cy="31071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Clr>
                <a:srgbClr val="A53010"/>
              </a:buClr>
              <a:buFont typeface="Wingdings 3" charset="2"/>
              <a:buNone/>
            </a:pPr>
            <a:r>
              <a:rPr lang="fa-IR" sz="2800" b="1" dirty="0">
                <a:solidFill>
                  <a:prstClr val="black"/>
                </a:solidFill>
                <a:cs typeface="B Mitra" panose="00000400000000000000" pitchFamily="2" charset="-78"/>
              </a:rPr>
              <a:t>گروه هدف: </a:t>
            </a:r>
            <a:r>
              <a:rPr lang="fa-IR" sz="2800" dirty="0">
                <a:solidFill>
                  <a:prstClr val="black"/>
                </a:solidFill>
                <a:cs typeface="B Mitra" panose="00000400000000000000" pitchFamily="2" charset="-78"/>
              </a:rPr>
              <a:t>کلیه اعضاء تیم سلامت </a:t>
            </a:r>
          </a:p>
          <a:p>
            <a:pPr marL="0" indent="0">
              <a:lnSpc>
                <a:spcPct val="150000"/>
              </a:lnSpc>
              <a:buClr>
                <a:srgbClr val="A53010"/>
              </a:buClr>
              <a:buFont typeface="Wingdings 3" charset="2"/>
              <a:buNone/>
            </a:pPr>
            <a:r>
              <a:rPr lang="fa-IR" sz="2800" b="1" dirty="0">
                <a:solidFill>
                  <a:prstClr val="black"/>
                </a:solidFill>
                <a:cs typeface="B Mitra" panose="00000400000000000000" pitchFamily="2" charset="-78"/>
              </a:rPr>
              <a:t>ساعت آموزش: </a:t>
            </a:r>
            <a:r>
              <a:rPr lang="fa-IR" sz="2800" dirty="0">
                <a:solidFill>
                  <a:prstClr val="black"/>
                </a:solidFill>
                <a:cs typeface="B Mitra" panose="00000400000000000000" pitchFamily="2" charset="-78"/>
              </a:rPr>
              <a:t>30 دقیقه </a:t>
            </a:r>
          </a:p>
          <a:p>
            <a:pPr marL="0" indent="0">
              <a:lnSpc>
                <a:spcPct val="150000"/>
              </a:lnSpc>
              <a:buClr>
                <a:srgbClr val="A53010"/>
              </a:buClr>
              <a:buFont typeface="Wingdings 3" charset="2"/>
              <a:buNone/>
            </a:pPr>
            <a:r>
              <a:rPr lang="fa-IR" sz="2800" b="1" dirty="0">
                <a:solidFill>
                  <a:prstClr val="black"/>
                </a:solidFill>
                <a:cs typeface="B Mitra" panose="00000400000000000000" pitchFamily="2" charset="-78"/>
              </a:rPr>
              <a:t>واحد تهیه کننده: </a:t>
            </a:r>
            <a:r>
              <a:rPr lang="fa-IR" sz="2800" dirty="0">
                <a:solidFill>
                  <a:prstClr val="black"/>
                </a:solidFill>
                <a:cs typeface="B Mitra" panose="00000400000000000000" pitchFamily="2" charset="-78"/>
              </a:rPr>
              <a:t>مشارکت مردمی</a:t>
            </a:r>
          </a:p>
          <a:p>
            <a:pPr marL="0" indent="0">
              <a:lnSpc>
                <a:spcPct val="150000"/>
              </a:lnSpc>
              <a:buClr>
                <a:srgbClr val="A53010"/>
              </a:buClr>
              <a:buFont typeface="Wingdings 3" charset="2"/>
              <a:buNone/>
            </a:pPr>
            <a:r>
              <a:rPr lang="fa-IR" sz="2800" b="1" dirty="0">
                <a:solidFill>
                  <a:prstClr val="black"/>
                </a:solidFill>
                <a:cs typeface="B Mitra" panose="00000400000000000000" pitchFamily="2" charset="-78"/>
              </a:rPr>
              <a:t>تاریخ تهیه: </a:t>
            </a:r>
            <a:r>
              <a:rPr lang="fa-IR" sz="2800" dirty="0">
                <a:solidFill>
                  <a:prstClr val="black"/>
                </a:solidFill>
                <a:cs typeface="B Mitra" panose="00000400000000000000" pitchFamily="2" charset="-78"/>
              </a:rPr>
              <a:t>شهریور ماه 1397</a:t>
            </a:r>
            <a:endParaRPr lang="en-US" sz="2800" dirty="0">
              <a:solidFill>
                <a:prstClr val="black"/>
              </a:solidFill>
              <a:cs typeface="B Mitra" panose="00000400000000000000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50" y="0"/>
            <a:ext cx="1260538" cy="1662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594222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848" y="624110"/>
            <a:ext cx="10263351" cy="1280890"/>
          </a:xfrm>
        </p:spPr>
        <p:txBody>
          <a:bodyPr>
            <a:noAutofit/>
          </a:bodyPr>
          <a:lstStyle/>
          <a:p>
            <a:pPr lvl="0" algn="ctr"/>
            <a:r>
              <a:rPr lang="fa-IR" sz="3200" b="1" dirty="0">
                <a:cs typeface="B Titr" panose="00000700000000000000" pitchFamily="2" charset="-78"/>
              </a:rPr>
              <a:t>انتظارات از مراقبان سلامت.پزشکان وکلیه پرسنل بهداشتی در اجرای برنامه های مشارکت مردمی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966" y="1825625"/>
            <a:ext cx="11719034" cy="4496348"/>
          </a:xfrm>
        </p:spPr>
        <p:txBody>
          <a:bodyPr>
            <a:normAutofit fontScale="55000" lnSpcReduction="20000"/>
          </a:bodyPr>
          <a:lstStyle/>
          <a:p>
            <a:pPr marL="0" indent="0" rtl="1">
              <a:buNone/>
            </a:pPr>
            <a:r>
              <a:rPr lang="fa-IR" dirty="0"/>
              <a:t> </a:t>
            </a:r>
            <a:endParaRPr lang="en-US" dirty="0"/>
          </a:p>
          <a:p>
            <a:pPr lvl="0" algn="r" rtl="1"/>
            <a:r>
              <a:rPr lang="fa-IR" sz="3600" b="1" cap="all" dirty="0">
                <a:cs typeface="B Mitra" panose="00000400000000000000" pitchFamily="2" charset="-78"/>
              </a:rPr>
              <a:t>همکاری در شناسايي و جذب داوطلبان سلامت (ازبین مراجعین به پایگاه سلامت) و شناسايي افراد متخصص و واجد شرايط(بر اساس معرفي افراد از طرف ادارات به عنوان نيروهاي تخصصي جهت همكاري )</a:t>
            </a:r>
            <a:endParaRPr lang="en-US" sz="3600" b="1" cap="all" dirty="0">
              <a:cs typeface="B Mitra" panose="00000400000000000000" pitchFamily="2" charset="-78"/>
            </a:endParaRPr>
          </a:p>
          <a:p>
            <a:pPr lvl="0" algn="r" rtl="1"/>
            <a:r>
              <a:rPr lang="fa-IR" sz="3600" b="1" cap="all" dirty="0">
                <a:cs typeface="B Mitra" panose="00000400000000000000" pitchFamily="2" charset="-78"/>
              </a:rPr>
              <a:t>همکاری در شناسایی وحل مشکلات بهداشتی منطقه تحت پوشش</a:t>
            </a:r>
            <a:endParaRPr lang="en-US" sz="3600" b="1" cap="all" dirty="0">
              <a:cs typeface="B Mitra" panose="00000400000000000000" pitchFamily="2" charset="-78"/>
            </a:endParaRPr>
          </a:p>
          <a:p>
            <a:pPr lvl="0" algn="r" rtl="1"/>
            <a:r>
              <a:rPr lang="fa-IR" sz="3600" b="1" cap="all" dirty="0">
                <a:cs typeface="B Mitra" panose="00000400000000000000" pitchFamily="2" charset="-78"/>
              </a:rPr>
              <a:t>شرکت در کمیته های جلب مشارکت جامعه در مرکز سلامت جامعه حسب مورد</a:t>
            </a:r>
            <a:endParaRPr lang="en-US" sz="3600" b="1" cap="all" dirty="0">
              <a:cs typeface="B Mitra" panose="00000400000000000000" pitchFamily="2" charset="-78"/>
            </a:endParaRPr>
          </a:p>
          <a:p>
            <a:pPr lvl="0" algn="r" rtl="1"/>
            <a:r>
              <a:rPr lang="fa-IR" sz="3600" b="1" cap="all" dirty="0">
                <a:cs typeface="B Mitra" panose="00000400000000000000" pitchFamily="2" charset="-78"/>
              </a:rPr>
              <a:t>همکاری در جلب مشارکت خانواده ها در ارتقای سلامت و گسترش فعاليت هاي خير در بخش سلامت ( مشکلات بهداشتی محلات ، رفع مسایل زیست محیطی ،عوامل اجتماعی موثر برسلامت و...) </a:t>
            </a:r>
            <a:endParaRPr lang="en-US" sz="3600" b="1" cap="all" dirty="0">
              <a:cs typeface="B Mitra" panose="00000400000000000000" pitchFamily="2" charset="-78"/>
            </a:endParaRPr>
          </a:p>
          <a:p>
            <a:pPr lvl="0" algn="r" rtl="1"/>
            <a:r>
              <a:rPr lang="fa-IR" sz="3600" b="1" cap="all" dirty="0">
                <a:cs typeface="B Mitra" panose="00000400000000000000" pitchFamily="2" charset="-78"/>
              </a:rPr>
              <a:t>جلب مشارکت خانواده ها در دریافت خدمات و مراقبت های بهداشتی به صورت فعال </a:t>
            </a:r>
            <a:endParaRPr lang="en-US" sz="3600" b="1" cap="all" dirty="0">
              <a:cs typeface="B Mitra" panose="00000400000000000000" pitchFamily="2" charset="-78"/>
            </a:endParaRPr>
          </a:p>
          <a:p>
            <a:pPr lvl="0" algn="r" rtl="1"/>
            <a:r>
              <a:rPr lang="fa-IR" sz="3600" b="1" cap="all" dirty="0">
                <a:cs typeface="B Mitra" panose="00000400000000000000" pitchFamily="2" charset="-78"/>
              </a:rPr>
              <a:t>مشارکت و هماهنگی جهت برگزاری بازدیدهای علمی ، فرهنگی داوطلبان سلامت</a:t>
            </a:r>
            <a:endParaRPr lang="en-US" sz="3600" b="1" cap="all" dirty="0">
              <a:cs typeface="B Mitra" panose="00000400000000000000" pitchFamily="2" charset="-78"/>
            </a:endParaRPr>
          </a:p>
          <a:p>
            <a:pPr lvl="0" algn="r" rtl="1"/>
            <a:r>
              <a:rPr lang="fa-IR" sz="3600" b="1" cap="all" dirty="0">
                <a:cs typeface="B Mitra" panose="00000400000000000000" pitchFamily="2" charset="-78"/>
              </a:rPr>
              <a:t>مشارکت در تهیه مطالب فصلنامه الکترونیکی داوطلبان سلامت  </a:t>
            </a:r>
            <a:endParaRPr lang="en-US" sz="3600" b="1" cap="all" dirty="0">
              <a:cs typeface="B Mitra" panose="00000400000000000000" pitchFamily="2" charset="-78"/>
            </a:endParaRPr>
          </a:p>
          <a:p>
            <a:pPr lvl="0" algn="r" rtl="1"/>
            <a:r>
              <a:rPr lang="fa-IR" sz="3600" b="1" cap="all" dirty="0">
                <a:cs typeface="B Mitra" panose="00000400000000000000" pitchFamily="2" charset="-78"/>
              </a:rPr>
              <a:t>مشارکت و همکاری در برگزاری جلسات آموزشی فوق برنامه توسط داوطلبان متخصص</a:t>
            </a:r>
            <a:endParaRPr lang="en-US" sz="3600" b="1" cap="all" dirty="0">
              <a:cs typeface="B Mitra" panose="00000400000000000000" pitchFamily="2" charset="-78"/>
            </a:endParaRPr>
          </a:p>
          <a:p>
            <a:pPr lvl="0" algn="r" rtl="1"/>
            <a:r>
              <a:rPr lang="fa-IR" sz="3600" b="1" cap="all" dirty="0">
                <a:cs typeface="B Mitra" panose="00000400000000000000" pitchFamily="2" charset="-78"/>
              </a:rPr>
              <a:t>مشارکت در جمع آوری وگزارش  اطلاعات مداخلات جامعه محور  موثر در ارتقای سلامت  محلات </a:t>
            </a:r>
            <a:endParaRPr lang="en-US" sz="3600" b="1" cap="all" dirty="0">
              <a:cs typeface="B Mitra" panose="00000400000000000000" pitchFamily="2" charset="-78"/>
            </a:endParaRPr>
          </a:p>
          <a:p>
            <a:pPr lvl="0" algn="r" rtl="1"/>
            <a:r>
              <a:rPr lang="fa-IR" sz="3600" b="1" cap="all" dirty="0">
                <a:cs typeface="B Mitra" panose="00000400000000000000" pitchFamily="2" charset="-78"/>
              </a:rPr>
              <a:t>پایش و نظارت و مشارکت در فعالیت هاو مداخلات جامعه محور  (کارشناس ناظر ، مسوول پایگاه بهداشتی)</a:t>
            </a:r>
            <a:endParaRPr lang="en-US" sz="3600" b="1" cap="all" dirty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989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5669"/>
            <a:ext cx="12192000" cy="1087821"/>
          </a:xfrm>
        </p:spPr>
        <p:txBody>
          <a:bodyPr>
            <a:noAutofit/>
          </a:bodyPr>
          <a:lstStyle/>
          <a:p>
            <a:pPr algn="ctr"/>
            <a:r>
              <a:rPr lang="fa-IR" sz="3200" b="1" dirty="0">
                <a:cs typeface="B Titr" panose="00000700000000000000" pitchFamily="2" charset="-78"/>
              </a:rPr>
              <a:t>برنامه ملی توسعه مشارکت مردمی و هماهنگی بین بخشی در نظام سلامت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627" y="2002221"/>
            <a:ext cx="11257612" cy="3255579"/>
          </a:xfrm>
        </p:spPr>
        <p:txBody>
          <a:bodyPr>
            <a:normAutofit/>
          </a:bodyPr>
          <a:lstStyle/>
          <a:p>
            <a:pPr algn="just" rtl="1"/>
            <a:r>
              <a:rPr lang="fa-IR" sz="2800" dirty="0">
                <a:cs typeface="B Mitra" panose="00000400000000000000" pitchFamily="2" charset="-78"/>
              </a:rPr>
              <a:t>برنامه ملی توسعه مشارکت مردمی و هماهنگی بین بخشی در نظام سلامت به عنوان يک عمليات فراگير براي دستيابي به اهداف سلامت با بهره برداري از استعدادها  و مشارکت جامعه از طريق ترويج مفاهيم سلامت، توسعه رفتارهاي سالم ،  توانمند سازي و حساس نمودن جامعه براي حفظ سلامت خود  و خانواده، قبول مسئوليتهاي فردي و اجتماعي در برابر محيط  زيست و  اجتماع،</a:t>
            </a:r>
            <a:r>
              <a:rPr lang="ar-SA" sz="2800" dirty="0">
                <a:cs typeface="B Mitra" panose="00000400000000000000" pitchFamily="2" charset="-78"/>
              </a:rPr>
              <a:t> افزايش مشارکت سازمانهاي دولتي و غير دولتي به همکاري موثر و مطلوب بين بخشي در راستاي توسعه زندگي سالم و مولد</a:t>
            </a:r>
            <a:r>
              <a:rPr lang="fa-IR" sz="2800" dirty="0">
                <a:cs typeface="B Mitra" panose="00000400000000000000" pitchFamily="2" charset="-78"/>
              </a:rPr>
              <a:t> اجرا مي شود و در چارچوبي گسترده تر از يک برنامه بهداشتي زمينه ساز رسيدن به توسعه مداوم و پايدار مي باشد. </a:t>
            </a:r>
            <a:endParaRPr lang="en-US" sz="28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7838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415" y="687172"/>
            <a:ext cx="8911687" cy="1280890"/>
          </a:xfrm>
        </p:spPr>
        <p:txBody>
          <a:bodyPr>
            <a:normAutofit/>
          </a:bodyPr>
          <a:lstStyle/>
          <a:p>
            <a:pPr algn="ctr" rtl="1"/>
            <a:r>
              <a:rPr lang="ar-SA" sz="4800" b="1" dirty="0">
                <a:cs typeface="B Titr" panose="00000700000000000000" pitchFamily="2" charset="-78"/>
              </a:rPr>
              <a:t>سیاست های ابلاغی مقام معظم رهبری</a:t>
            </a:r>
            <a:endParaRPr lang="en-US" sz="48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872" y="2459421"/>
            <a:ext cx="11158928" cy="3717542"/>
          </a:xfrm>
        </p:spPr>
        <p:txBody>
          <a:bodyPr/>
          <a:lstStyle/>
          <a:p>
            <a:pPr marL="0" indent="0" algn="r" rtl="1">
              <a:buNone/>
            </a:pPr>
            <a:r>
              <a:rPr lang="ar-SA" sz="2800" b="1" dirty="0">
                <a:cs typeface="B Mitra" panose="00000400000000000000" pitchFamily="2" charset="-78"/>
              </a:rPr>
              <a:t>بند 4 :</a:t>
            </a:r>
            <a:r>
              <a:rPr lang="ar-SA" sz="2800" dirty="0">
                <a:cs typeface="B Mitra" panose="00000400000000000000" pitchFamily="2" charset="-78"/>
              </a:rPr>
              <a:t>افزایش آگاهی، مسئولیت پذیري، توانمندي و مشارکت ساختارمند و فعالانه فرد، خانواده، جامعه در تأمین حفظ و ارتقاي سلامت با نظارت وزارت بهداشت، درمان و آموزش پزشکی</a:t>
            </a:r>
            <a:endParaRPr lang="en-US" sz="2800" dirty="0">
              <a:cs typeface="B Mitra" panose="00000400000000000000" pitchFamily="2" charset="-78"/>
            </a:endParaRPr>
          </a:p>
          <a:p>
            <a:pPr marL="0" indent="0" algn="r">
              <a:buNone/>
            </a:pPr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2989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fa-IR" dirty="0">
                <a:cs typeface="B Titr" panose="00000700000000000000" pitchFamily="2" charset="-78"/>
              </a:rPr>
              <a:t>هدف کلی برنامه مشارکت مردمی و هماهنگی بین بخشی:</a:t>
            </a:r>
            <a:br>
              <a:rPr lang="en-US" dirty="0">
                <a:cs typeface="B Titr" panose="00000700000000000000" pitchFamily="2" charset="-78"/>
              </a:rPr>
            </a:b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648" y="2133600"/>
            <a:ext cx="10337964" cy="3777622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2800" dirty="0">
                <a:cs typeface="B Mitra" panose="00000400000000000000" pitchFamily="2" charset="-78"/>
              </a:rPr>
              <a:t>افزایش سواد سلامت مردم و مشارکت ایشان در مدیریت، تصمیم گیري، برنامه ریزي واجراي برنامه هاي سلامت در راستاي ارتقاي سلامت و توانمندسازي جامعه</a:t>
            </a:r>
            <a:endParaRPr lang="en-US" sz="28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8700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349" y="671406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ar-SA" sz="4800" b="1" dirty="0">
                <a:cs typeface="B Titr" panose="00000700000000000000" pitchFamily="2" charset="-78"/>
              </a:rPr>
              <a:t>اصول نقشه تحول نظام سلامت</a:t>
            </a:r>
            <a:br>
              <a:rPr lang="en-US" sz="4800" dirty="0">
                <a:cs typeface="B Titr" panose="00000700000000000000" pitchFamily="2" charset="-78"/>
              </a:rPr>
            </a:br>
            <a:endParaRPr lang="en-US" sz="48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06" y="2308484"/>
            <a:ext cx="11317574" cy="481184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2400" dirty="0">
                <a:cs typeface="B Mitra" panose="00000400000000000000" pitchFamily="2" charset="-78"/>
              </a:rPr>
              <a:t>ا</a:t>
            </a:r>
            <a:r>
              <a:rPr lang="ar-SA" sz="2400" b="1" dirty="0">
                <a:cs typeface="B Mitra" panose="00000400000000000000" pitchFamily="2" charset="-78"/>
              </a:rPr>
              <a:t>صل4 - ارتقاي سلامت و پیشگیري:</a:t>
            </a:r>
            <a:r>
              <a:rPr lang="ar-SA" sz="2400" dirty="0">
                <a:cs typeface="B Mitra" panose="00000400000000000000" pitchFamily="2" charset="-78"/>
              </a:rPr>
              <a:t> اجراي مداخلات به منظور جلوگیري از وقوع زیان هاي فردي و جمعی، بهره مندي از محیط زیست مطلوب، اولویت پیشگیري بر درمان، ارزشگذاري به مسئولیت دهی به مردم براي افزایش سطح سلامت و کاهش سطح خطرات فردي و اجتماعی.</a:t>
            </a:r>
            <a:endParaRPr lang="en-US" sz="2400" dirty="0">
              <a:cs typeface="B Mitra" panose="00000400000000000000" pitchFamily="2" charset="-78"/>
            </a:endParaRPr>
          </a:p>
          <a:p>
            <a:pPr marL="0" indent="0" algn="just" rtl="1">
              <a:buNone/>
            </a:pPr>
            <a:r>
              <a:rPr lang="ar-SA" sz="2400" b="1" dirty="0">
                <a:cs typeface="B Mitra" panose="00000400000000000000" pitchFamily="2" charset="-78"/>
              </a:rPr>
              <a:t>اصل 5 - مشارکت مردم</a:t>
            </a:r>
            <a:r>
              <a:rPr lang="ar-SA" sz="2400" dirty="0">
                <a:cs typeface="B Mitra" panose="00000400000000000000" pitchFamily="2" charset="-78"/>
              </a:rPr>
              <a:t>: افزایش سواد سلامت مردم و مشارکت ایشان در مدیریت، تصمیم گیري، برنامه ریزي واجراي برنامه هاي سلامت در راستاي ارتقاي سلامت و توانمندسازي جامعه</a:t>
            </a:r>
            <a:endParaRPr lang="en-US" sz="2400" dirty="0">
              <a:cs typeface="B Mitra" panose="00000400000000000000" pitchFamily="2" charset="-78"/>
            </a:endParaRPr>
          </a:p>
          <a:p>
            <a:pPr marL="0" indent="0" algn="just" rtl="1">
              <a:buNone/>
            </a:pPr>
            <a:r>
              <a:rPr lang="ar-SA" sz="2400" b="1" dirty="0">
                <a:cs typeface="B Mitra" panose="00000400000000000000" pitchFamily="2" charset="-78"/>
              </a:rPr>
              <a:t>اصل6 - همکاري بین بخشی:</a:t>
            </a:r>
            <a:r>
              <a:rPr lang="ar-SA" sz="2400" dirty="0">
                <a:cs typeface="B Mitra" panose="00000400000000000000" pitchFamily="2" charset="-78"/>
              </a:rPr>
              <a:t> همکاري همه بخشها، پذیرش مسئولیت همگانی در ارتقاي سلامت وپاسخگویی کلیه سازمانها، نهادها در مورد تاثیر سیاستها و اقداماتشان بر سلامت، با هدف تحقق سلامت در همه سیاستها</a:t>
            </a:r>
            <a:endParaRPr lang="en-US" sz="2400" dirty="0">
              <a:cs typeface="B Mitra" panose="00000400000000000000" pitchFamily="2" charset="-78"/>
            </a:endParaRP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9499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917412"/>
            <a:ext cx="9144000" cy="976260"/>
          </a:xfrm>
        </p:spPr>
        <p:txBody>
          <a:bodyPr>
            <a:normAutofit/>
          </a:bodyPr>
          <a:lstStyle/>
          <a:p>
            <a:r>
              <a:rPr lang="fa-IR" sz="4800" dirty="0">
                <a:cs typeface="B Titr" panose="00000700000000000000" pitchFamily="2" charset="-78"/>
              </a:rPr>
              <a:t>مشارکت مردمی در فارس</a:t>
            </a:r>
            <a:endParaRPr lang="en-US" sz="48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0882" y="2090353"/>
            <a:ext cx="10515601" cy="408973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sz="2800" dirty="0">
                <a:cs typeface="B Mitra" panose="00000400000000000000" pitchFamily="2" charset="-78"/>
              </a:rPr>
              <a:t>نقطه اوج مشارکت، کنترل توسط جامعه است که سلامت هم قطعاً باید از این مدل پیروی کند. توانمندی مردم به پویایی زندگی آنها کمک می‏کند. وقتی مردم در یافتن مشکل شریک شوند در پیدا کردن راه حل هم شریک می‏شوند. برنامه داوطلبان سلامت زمینه لازم برای مشارکت در نظام سلامت را فراهم آورده است .</a:t>
            </a:r>
          </a:p>
          <a:p>
            <a:pPr algn="r" rtl="1"/>
            <a:endParaRPr lang="en-US" sz="2800" dirty="0">
              <a:cs typeface="B Mitra" panose="00000400000000000000" pitchFamily="2" charset="-78"/>
            </a:endParaRPr>
          </a:p>
          <a:p>
            <a:pPr algn="r"/>
            <a:r>
              <a:rPr lang="fa-IR" sz="2800" dirty="0">
                <a:cs typeface="B Mitra" panose="00000400000000000000" pitchFamily="2" charset="-78"/>
              </a:rPr>
              <a:t>برنامه داوطلبان سلامت از سال 1369 در تهران و از سال 1370 در استان فارس به عنوان اولین پرچمدار، آغاز گردید. این برنامه به تغییر نگرش و عملکرد مردم نسبت به توانایی بالقوه خود در جهت تغییر و بهبود شرایط زندگی کمک کرده است و اعتماد به نفس و اتکا به خود را در خانوارهای تحت پوشش افزایش داده است . </a:t>
            </a:r>
            <a:endParaRPr lang="en-US" sz="28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1300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1280890"/>
          </a:xfrm>
        </p:spPr>
        <p:txBody>
          <a:bodyPr>
            <a:noAutofit/>
          </a:bodyPr>
          <a:lstStyle/>
          <a:p>
            <a:pPr algn="ctr"/>
            <a:r>
              <a:rPr lang="ar-SA" sz="4400" b="1" dirty="0">
                <a:cs typeface="B Titr" panose="00000700000000000000" pitchFamily="2" charset="-78"/>
              </a:rPr>
              <a:t>عناوین مهم واحد مشارکت مردمی وبین بخشی</a:t>
            </a:r>
            <a:br>
              <a:rPr lang="en-US" sz="4400" dirty="0">
                <a:cs typeface="B Titr" panose="00000700000000000000" pitchFamily="2" charset="-78"/>
              </a:rPr>
            </a:br>
            <a:endParaRPr lang="en-US" sz="44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793" y="2065282"/>
            <a:ext cx="10952820" cy="4616177"/>
          </a:xfrm>
          <a:effectLst>
            <a:softEdge rad="0"/>
          </a:effectLst>
        </p:spPr>
        <p:txBody>
          <a:bodyPr>
            <a:normAutofit/>
          </a:bodyPr>
          <a:lstStyle/>
          <a:p>
            <a:pPr algn="just" rtl="1"/>
            <a:r>
              <a:rPr lang="ar-SA" sz="2800" b="1" dirty="0">
                <a:cs typeface="B Mitra" panose="00000400000000000000" pitchFamily="2" charset="-78"/>
              </a:rPr>
              <a:t>مشارکت مردمی</a:t>
            </a:r>
            <a:r>
              <a:rPr lang="ar-SA" sz="2800" dirty="0">
                <a:cs typeface="B Mitra" panose="00000400000000000000" pitchFamily="2" charset="-78"/>
              </a:rPr>
              <a:t>: افزایش سواد سلامت مردم و مشارکت ایشان در مدیریت، تصمیم گیري، برنامه ریزي واجراي برنامه هاي سلامت در راستاي ارتقاي سلامت و توانمندسازي جامعه</a:t>
            </a:r>
            <a:endParaRPr lang="fa-IR" sz="2800" dirty="0">
              <a:cs typeface="B Mitra" panose="00000400000000000000" pitchFamily="2" charset="-78"/>
            </a:endParaRPr>
          </a:p>
          <a:p>
            <a:pPr marL="0" indent="0" algn="just" rtl="1">
              <a:buNone/>
            </a:pPr>
            <a:endParaRPr lang="en-US" sz="2800" dirty="0">
              <a:cs typeface="B Mitra" panose="00000400000000000000" pitchFamily="2" charset="-78"/>
            </a:endParaRPr>
          </a:p>
          <a:p>
            <a:pPr algn="just" rtl="1"/>
            <a:r>
              <a:rPr lang="ar-SA" sz="2800" b="1" dirty="0">
                <a:cs typeface="B Mitra" panose="00000400000000000000" pitchFamily="2" charset="-78"/>
              </a:rPr>
              <a:t>همکاري بین بخشی:</a:t>
            </a:r>
            <a:r>
              <a:rPr lang="ar-SA" sz="2800" dirty="0">
                <a:cs typeface="B Mitra" panose="00000400000000000000" pitchFamily="2" charset="-78"/>
              </a:rPr>
              <a:t> همکاري همه بخشها، پذیرش مسئولیت همگانی در ارتقاي سلامت وپاسخگویی کلیه سازمانها، نهادها در مورد تاثیر سیاستها و اقداماتشان بر سلامت، با هدف تحقق سلامت در همه سیاستها</a:t>
            </a:r>
            <a:endParaRPr lang="en-US" sz="2800" dirty="0">
              <a:cs typeface="B Mitra" panose="00000400000000000000" pitchFamily="2" charset="-78"/>
            </a:endParaRPr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0926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4800" b="1" dirty="0">
                <a:cs typeface="B Titr" panose="00000700000000000000" pitchFamily="2" charset="-78"/>
              </a:rPr>
              <a:t>برنامه مشارکت مردمی</a:t>
            </a:r>
            <a:endParaRPr lang="en-US" sz="48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800" b="1" dirty="0">
                <a:cs typeface="B Mitra" panose="00000400000000000000" pitchFamily="2" charset="-78"/>
              </a:rPr>
              <a:t>برنامه داوطلبان سلامت(شهری.روستایی.عشایر.افاغنه)</a:t>
            </a:r>
            <a:endParaRPr lang="en-US" sz="2800" dirty="0">
              <a:cs typeface="B Mitra" panose="00000400000000000000" pitchFamily="2" charset="-78"/>
            </a:endParaRPr>
          </a:p>
          <a:p>
            <a:pPr algn="r" rtl="1"/>
            <a:r>
              <a:rPr lang="fa-IR" sz="2800" dirty="0">
                <a:cs typeface="B Mitra" panose="00000400000000000000" pitchFamily="2" charset="-78"/>
              </a:rPr>
              <a:t>1-شناسايي و جذب  وآموزش داوطلبان سلامت از بین زنان خانه دار</a:t>
            </a:r>
            <a:endParaRPr lang="en-US" sz="2800" dirty="0">
              <a:cs typeface="B Mitra" panose="00000400000000000000" pitchFamily="2" charset="-78"/>
            </a:endParaRPr>
          </a:p>
          <a:p>
            <a:pPr algn="r" rtl="1"/>
            <a:r>
              <a:rPr lang="fa-IR" sz="2800" dirty="0">
                <a:cs typeface="B Mitra" panose="00000400000000000000" pitchFamily="2" charset="-78"/>
              </a:rPr>
              <a:t>2-افزایش خانوار تحت پوشش داوطلبان سلامت</a:t>
            </a:r>
            <a:endParaRPr lang="en-US" sz="2800" dirty="0">
              <a:cs typeface="B Mitra" panose="00000400000000000000" pitchFamily="2" charset="-78"/>
            </a:endParaRPr>
          </a:p>
          <a:p>
            <a:pPr algn="r" rtl="1"/>
            <a:r>
              <a:rPr lang="fa-IR" sz="2800" dirty="0">
                <a:cs typeface="B Mitra" panose="00000400000000000000" pitchFamily="2" charset="-78"/>
              </a:rPr>
              <a:t>3-توانمند سازی داوطلبان سلامت با همکاری داوطلبان متخصص ادارات</a:t>
            </a:r>
            <a:endParaRPr lang="en-US" sz="2800" dirty="0">
              <a:cs typeface="B Mitra" panose="00000400000000000000" pitchFamily="2" charset="-78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264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83325"/>
            <a:ext cx="9144000" cy="1182413"/>
          </a:xfrm>
        </p:spPr>
        <p:txBody>
          <a:bodyPr>
            <a:normAutofit fontScale="90000"/>
          </a:bodyPr>
          <a:lstStyle/>
          <a:p>
            <a:pPr algn="ctr"/>
            <a:r>
              <a:rPr lang="fa-IR" sz="4800" b="1" dirty="0">
                <a:cs typeface="B Titr" panose="00000700000000000000" pitchFamily="2" charset="-78"/>
              </a:rPr>
              <a:t>برنامه مشارکت بین بخشی</a:t>
            </a:r>
            <a:br>
              <a:rPr lang="en-US" sz="4800" dirty="0">
                <a:cs typeface="B Titr" panose="00000700000000000000" pitchFamily="2" charset="-78"/>
              </a:rPr>
            </a:br>
            <a:endParaRPr lang="en-US" sz="48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0883" y="1765738"/>
            <a:ext cx="10625958" cy="4776952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>
                <a:cs typeface="B Mitra" panose="00000400000000000000" pitchFamily="2" charset="-78"/>
              </a:rPr>
              <a:t>برنامه داوطلبان متخصص ادارات وسازمانها(نهضت.بهزیستی.ادارات.اصناف)</a:t>
            </a:r>
          </a:p>
          <a:p>
            <a:pPr algn="r" rtl="1"/>
            <a:endParaRPr lang="en-US" sz="2800" dirty="0">
              <a:cs typeface="B Mitra" panose="00000400000000000000" pitchFamily="2" charset="-78"/>
            </a:endParaRPr>
          </a:p>
          <a:p>
            <a:pPr algn="just" rtl="1"/>
            <a:r>
              <a:rPr lang="fa-IR" sz="2800" dirty="0">
                <a:cs typeface="B Mitra" panose="00000400000000000000" pitchFamily="2" charset="-78"/>
              </a:rPr>
              <a:t>1-جلب مشارکت و</a:t>
            </a:r>
            <a:r>
              <a:rPr lang="fa-IR" sz="2800" b="1" dirty="0">
                <a:cs typeface="B Mitra" panose="00000400000000000000" pitchFamily="2" charset="-78"/>
              </a:rPr>
              <a:t> </a:t>
            </a:r>
            <a:r>
              <a:rPr lang="fa-IR" sz="2800" dirty="0">
                <a:cs typeface="B Mitra" panose="00000400000000000000" pitchFamily="2" charset="-78"/>
              </a:rPr>
              <a:t>همکاری  افراد متخصص حقيقي/ حقوقی با  تعيين ، تبيين و اجرا ی پروژه های مشترک فردی،سازمانی درراستای ارتقای سلامت و توانمندی  فرد، خانواده وجامعه</a:t>
            </a:r>
            <a:r>
              <a:rPr lang="fa-IR" sz="2800" b="1" dirty="0">
                <a:cs typeface="B Mitra" panose="00000400000000000000" pitchFamily="2" charset="-78"/>
              </a:rPr>
              <a:t>/ </a:t>
            </a:r>
            <a:r>
              <a:rPr lang="fa-IR" sz="2800" dirty="0">
                <a:cs typeface="B Mitra" panose="00000400000000000000" pitchFamily="2" charset="-78"/>
              </a:rPr>
              <a:t>توانمند سازی داوطلبان سلامت با همکاری داوطلبان متخصص ادارات در زمینه مهارتهاوتخصص هر اداره وسازمان</a:t>
            </a:r>
          </a:p>
          <a:p>
            <a:pPr algn="just" rtl="1"/>
            <a:endParaRPr lang="en-US" sz="2800" dirty="0">
              <a:cs typeface="B Mitra" panose="00000400000000000000" pitchFamily="2" charset="-78"/>
            </a:endParaRPr>
          </a:p>
          <a:p>
            <a:pPr algn="just" rtl="1"/>
            <a:r>
              <a:rPr lang="fa-IR" sz="2800" dirty="0">
                <a:cs typeface="B Mitra" panose="00000400000000000000" pitchFamily="2" charset="-78"/>
              </a:rPr>
              <a:t>2-تشکیل شورای سلامت در ادارات دارای داوطلب متخصص</a:t>
            </a:r>
          </a:p>
          <a:p>
            <a:pPr algn="just" rtl="1"/>
            <a:endParaRPr lang="en-US" sz="2800" dirty="0">
              <a:cs typeface="B Mitra" panose="00000400000000000000" pitchFamily="2" charset="-78"/>
            </a:endParaRPr>
          </a:p>
          <a:p>
            <a:pPr algn="just" rtl="1"/>
            <a:r>
              <a:rPr lang="fa-IR" sz="2800" dirty="0">
                <a:cs typeface="B Mitra" panose="00000400000000000000" pitchFamily="2" charset="-78"/>
              </a:rPr>
              <a:t>3-جلب مشارکت خیرین و واقفین سلامت با همکاری داوطلبان سلامت</a:t>
            </a:r>
            <a:endParaRPr lang="en-US" sz="2800" dirty="0">
              <a:cs typeface="B Mitra" panose="00000400000000000000" pitchFamily="2" charset="-78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877479"/>
      </p:ext>
    </p:extLst>
  </p:cSld>
  <p:clrMapOvr>
    <a:masterClrMapping/>
  </p:clrMapOvr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eme1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CB371D2-5701-4BCF-8673-B575F8BF186A}" vid="{01E2CB7E-1550-40B8-A890-44F55AF009B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6BCD1F-89B1-4268-88E0-EF17D7F916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B11FA92-C56B-48BA-98AD-8512FB95957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E98C20C-2A6A-4BF2-9A89-7062C26BF7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213</TotalTime>
  <Words>866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 3</vt:lpstr>
      <vt:lpstr>1_Wisp</vt:lpstr>
      <vt:lpstr>Theme1</vt:lpstr>
      <vt:lpstr>ترغیب مشارکت مردمی و داوطلبان سلامت</vt:lpstr>
      <vt:lpstr>برنامه ملی توسعه مشارکت مردمی و هماهنگی بین بخشی در نظام سلامت</vt:lpstr>
      <vt:lpstr>سیاست های ابلاغی مقام معظم رهبری</vt:lpstr>
      <vt:lpstr>هدف کلی برنامه مشارکت مردمی و هماهنگی بین بخشی: </vt:lpstr>
      <vt:lpstr>اصول نقشه تحول نظام سلامت </vt:lpstr>
      <vt:lpstr>مشارکت مردمی در فارس</vt:lpstr>
      <vt:lpstr>عناوین مهم واحد مشارکت مردمی وبین بخشی </vt:lpstr>
      <vt:lpstr>برنامه مشارکت مردمی</vt:lpstr>
      <vt:lpstr>برنامه مشارکت بین بخشی </vt:lpstr>
      <vt:lpstr>انتظارات از مراقبان سلامت.پزشکان وکلیه پرسنل بهداشتی در اجرای برنامه های مشارکت مردمی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آموزش تیم سلامت</dc:title>
  <dc:creator>Windows User</dc:creator>
  <cp:lastModifiedBy>زهرا سورگي</cp:lastModifiedBy>
  <cp:revision>19</cp:revision>
  <dcterms:created xsi:type="dcterms:W3CDTF">2018-04-24T05:31:22Z</dcterms:created>
  <dcterms:modified xsi:type="dcterms:W3CDTF">2022-12-19T06:07:05Z</dcterms:modified>
</cp:coreProperties>
</file>