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27"/>
  </p:notesMasterIdLst>
  <p:sldIdLst>
    <p:sldId id="257" r:id="rId6"/>
    <p:sldId id="264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95" r:id="rId15"/>
    <p:sldId id="272" r:id="rId16"/>
    <p:sldId id="273" r:id="rId17"/>
    <p:sldId id="296" r:id="rId18"/>
    <p:sldId id="284" r:id="rId19"/>
    <p:sldId id="285" r:id="rId20"/>
    <p:sldId id="297" r:id="rId21"/>
    <p:sldId id="286" r:id="rId22"/>
    <p:sldId id="287" r:id="rId23"/>
    <p:sldId id="288" r:id="rId24"/>
    <p:sldId id="289" r:id="rId25"/>
    <p:sldId id="27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7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4DDA8-ED73-4D4A-A078-556671871653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F4F10-5DC2-4E05-AB80-36F9F25E3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78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DB4F4-B0C8-45C2-85B8-B3FC088EE5F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DB4F4-B0C8-45C2-85B8-B3FC088EE5F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3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6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2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19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26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87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562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58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7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88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092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83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30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33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88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6656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6982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2070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459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259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1414A-ED93-4DE6-9EB0-F7D73D2645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2022/12/19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1419-BD12-4016-89A0-37A1C13D13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55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5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35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6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2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3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3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3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1F584-060E-47D6-B8AD-66EBDD385584}" type="datetimeFigureOut">
              <a:rPr lang="en-US" smtClean="0"/>
              <a:t>2022/12/19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A73435-54DF-4FF0-A25C-95D6E3BCF4D1}" type="slidenum">
              <a:rPr lang="en-US" smtClean="0"/>
              <a:t>‹#›</a:t>
            </a:fld>
            <a:endParaRPr lang="en-US"/>
          </a:p>
        </p:txBody>
      </p:sp>
      <p:pic>
        <p:nvPicPr>
          <p:cNvPr id="36" name="Content Placeholder 3"/>
          <p:cNvPicPr>
            <a:picLocks noChangeAspect="1"/>
          </p:cNvPicPr>
          <p:nvPr/>
        </p:nvPicPr>
        <p:blipFill>
          <a:blip r:embed="rId1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sharpenSoften amount="-25000"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788" y="2166870"/>
            <a:ext cx="2923659" cy="378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81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807" y="-146316"/>
            <a:ext cx="2170364" cy="21276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9390" y="1192610"/>
            <a:ext cx="10283253" cy="2150196"/>
          </a:xfrm>
        </p:spPr>
        <p:txBody>
          <a:bodyPr>
            <a:normAutofit/>
          </a:bodyPr>
          <a:lstStyle/>
          <a:p>
            <a:pPr algn="ctr"/>
            <a:r>
              <a:rPr lang="fa-I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Titr" panose="00000700000000000000" pitchFamily="2" charset="-78"/>
              </a:rPr>
              <a:t>پایش وارزشیابی و ارزشیابی و ارتقای کیفیت               برنامه های سلامت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63634" y="3814974"/>
            <a:ext cx="5982346" cy="3107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A53010"/>
              </a:buClr>
              <a:buFont typeface="Wingdings 3" charset="2"/>
              <a:buNone/>
            </a:pPr>
            <a:r>
              <a:rPr lang="fa-IR" sz="2800" b="1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گروه هدف: </a:t>
            </a:r>
            <a:r>
              <a:rPr lang="fa-IR" sz="2800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کلیه اعضاء تیم سلامت </a:t>
            </a:r>
          </a:p>
          <a:p>
            <a:pPr marL="0" indent="0">
              <a:lnSpc>
                <a:spcPct val="150000"/>
              </a:lnSpc>
              <a:buClr>
                <a:srgbClr val="A53010"/>
              </a:buClr>
              <a:buFont typeface="Wingdings 3" charset="2"/>
              <a:buNone/>
            </a:pPr>
            <a:r>
              <a:rPr lang="fa-IR" sz="2800" b="1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ساعت آموزش: </a:t>
            </a:r>
            <a:r>
              <a:rPr lang="fa-IR" sz="2800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30 دقیقه </a:t>
            </a:r>
          </a:p>
          <a:p>
            <a:pPr marL="0" indent="0">
              <a:lnSpc>
                <a:spcPct val="150000"/>
              </a:lnSpc>
              <a:buClr>
                <a:srgbClr val="A53010"/>
              </a:buClr>
              <a:buFont typeface="Wingdings 3" charset="2"/>
              <a:buNone/>
            </a:pPr>
            <a:r>
              <a:rPr lang="fa-IR" sz="2800" b="1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واحد تهیه کننده: </a:t>
            </a:r>
            <a:r>
              <a:rPr lang="fa-IR" sz="2800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مدیریت شبکه و ارتقاء سلامت</a:t>
            </a:r>
          </a:p>
          <a:p>
            <a:pPr marL="0" indent="0">
              <a:lnSpc>
                <a:spcPct val="150000"/>
              </a:lnSpc>
              <a:buClr>
                <a:srgbClr val="A53010"/>
              </a:buClr>
              <a:buFont typeface="Wingdings 3" charset="2"/>
              <a:buNone/>
            </a:pPr>
            <a:r>
              <a:rPr lang="fa-IR" sz="2800" b="1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تاریخ تهیه: </a:t>
            </a:r>
            <a:r>
              <a:rPr lang="fa-IR" sz="2800" dirty="0">
                <a:solidFill>
                  <a:prstClr val="black"/>
                </a:solidFill>
                <a:latin typeface="Century Gothic" panose="020B0502020202020204"/>
                <a:cs typeface="B Mitra" panose="00000400000000000000" pitchFamily="2" charset="-78"/>
              </a:rPr>
              <a:t>خرداد ماه 1397</a:t>
            </a:r>
            <a:endParaRPr lang="en-US" sz="2800" dirty="0">
              <a:solidFill>
                <a:prstClr val="black"/>
              </a:solidFill>
              <a:latin typeface="Century Gothic" panose="020B0502020202020204"/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5183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ادامه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912"/>
            <a:ext cx="10515600" cy="5201392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60000"/>
              </a:lnSpc>
              <a:buNone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در حین انجام پایش جواب سؤالات ذیل مشخص می‏گردد :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Clr>
                <a:prstClr val="black"/>
              </a:buClr>
              <a:buFont typeface="Courier New" pitchFamily="49" charset="0"/>
              <a:buChar char="o"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آیا نیروها توان انجام عملیات را دارند ؟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Clr>
                <a:prstClr val="black"/>
              </a:buClr>
              <a:buFont typeface="Courier New" pitchFamily="49" charset="0"/>
              <a:buChar char="o"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آیا جمعیت مورد انتظار خدمات را دریافت می‏دارند ؟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Clr>
                <a:prstClr val="black"/>
              </a:buClr>
              <a:buFont typeface="Courier New" pitchFamily="49" charset="0"/>
              <a:buChar char="o"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آیا برنامه طبق جدول زمان‏بندی پیش می‏رود ؟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Clr>
                <a:prstClr val="black"/>
              </a:buClr>
              <a:buFont typeface="Courier New" pitchFamily="49" charset="0"/>
              <a:buChar char="o"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آیا بهره‏گیری از منابع به درستی انجام می‏گیرد ؟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marL="342900" lvl="0" indent="-342900" algn="just" rtl="1">
              <a:lnSpc>
                <a:spcPct val="160000"/>
              </a:lnSpc>
              <a:buClr>
                <a:prstClr val="black"/>
              </a:buClr>
              <a:buFont typeface="Courier New" pitchFamily="49" charset="0"/>
              <a:buChar char="o"/>
            </a:pPr>
            <a:r>
              <a:rPr lang="fa-IR" sz="2800" dirty="0">
                <a:solidFill>
                  <a:srgbClr val="E7E6E6">
                    <a:lumMod val="25000"/>
                  </a:srgbClr>
                </a:solidFill>
                <a:latin typeface="Times New Roman"/>
                <a:ea typeface="Calibri"/>
                <a:cs typeface="B Mitra" panose="00000400000000000000" pitchFamily="2" charset="-78"/>
              </a:rPr>
              <a:t>آیا تغییراتی برای اصلاح برنامه نیاز است ؟</a:t>
            </a:r>
            <a:endParaRPr lang="en-US" sz="2800" dirty="0">
              <a:solidFill>
                <a:srgbClr val="E7E6E6">
                  <a:lumMod val="25000"/>
                </a:srgbClr>
              </a:solidFill>
              <a:ea typeface="Calibri"/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954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455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ارزشیابی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557" y="1690688"/>
            <a:ext cx="10830055" cy="422053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fa-IR" sz="3200" dirty="0">
                <a:effectLst/>
                <a:latin typeface="Times New Roman"/>
                <a:ea typeface="Calibri"/>
                <a:cs typeface="B Mitra" panose="00000400000000000000" pitchFamily="2" charset="-78"/>
              </a:rPr>
              <a:t>ارزشیابی جامع‏تر از پایش است و به تجدیدنظرهای اساسی در اولویت برنامه‏ها منجر می‏شود.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a-IR" sz="3200" dirty="0">
                <a:effectLst/>
                <a:latin typeface="Times New Roman"/>
                <a:ea typeface="Calibri"/>
                <a:cs typeface="B Mitra" panose="00000400000000000000" pitchFamily="2" charset="-78"/>
              </a:rPr>
              <a:t> </a:t>
            </a:r>
            <a:r>
              <a:rPr lang="fa-IR" sz="3200" dirty="0">
                <a:solidFill>
                  <a:srgbClr val="FF0000"/>
                </a:solidFill>
                <a:effectLst/>
                <a:latin typeface="Times New Roman"/>
                <a:ea typeface="Calibri"/>
                <a:cs typeface="B Mitra" panose="00000400000000000000" pitchFamily="2" charset="-78"/>
              </a:rPr>
              <a:t>در حقیقت ارزشیابی بررسی تحقق اهداف یا اجرای برنامه در عمل است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fa-IR" sz="3200" dirty="0">
              <a:effectLst/>
              <a:latin typeface="Times New Roman"/>
              <a:ea typeface="Calibri"/>
              <a:cs typeface="B Mitra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200" dirty="0">
                <a:effectLst/>
                <a:latin typeface="Times New Roman"/>
                <a:ea typeface="Calibri"/>
                <a:cs typeface="B Mitra" panose="00000400000000000000" pitchFamily="2" charset="-78"/>
              </a:rPr>
              <a:t>هر برنامه ای بدون پایش و ارزشیابی مناسب  </a:t>
            </a:r>
            <a:r>
              <a:rPr lang="fa-IR" sz="3200" dirty="0">
                <a:effectLst/>
                <a:latin typeface="Times New Roman"/>
                <a:ea typeface="Calibri"/>
                <a:cs typeface="B Mitra" panose="00000400000000000000" pitchFamily="2" charset="-78"/>
                <a:sym typeface="Wingdings"/>
              </a:rPr>
              <a:t> </a:t>
            </a:r>
            <a:r>
              <a:rPr lang="fa-IR" sz="3200" dirty="0">
                <a:solidFill>
                  <a:srgbClr val="FF0000"/>
                </a:solidFill>
                <a:effectLst/>
                <a:latin typeface="Times New Roman"/>
                <a:ea typeface="Calibri"/>
                <a:cs typeface="B Mitra" panose="00000400000000000000" pitchFamily="2" charset="-78"/>
              </a:rPr>
              <a:t>شکست برنامه</a:t>
            </a:r>
            <a:endParaRPr lang="en-US" sz="3200" dirty="0">
              <a:solidFill>
                <a:srgbClr val="FF0000"/>
              </a:solidFill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1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213" y="605979"/>
            <a:ext cx="10515600" cy="662782"/>
          </a:xfrm>
        </p:spPr>
        <p:txBody>
          <a:bodyPr>
            <a:normAutofit fontScale="90000"/>
          </a:bodyPr>
          <a:lstStyle/>
          <a:p>
            <a:pPr marL="342900" indent="-342900" algn="ctr" rtl="1">
              <a:lnSpc>
                <a:spcPts val="2500"/>
              </a:lnSpc>
              <a:spcBef>
                <a:spcPct val="20000"/>
              </a:spcBef>
            </a:pPr>
            <a:r>
              <a:rPr lang="fa-IR" sz="4000" b="1" dirty="0">
                <a:latin typeface="Times New Roman"/>
                <a:ea typeface="Calibri"/>
                <a:cs typeface="B Titr" panose="00000700000000000000" pitchFamily="2" charset="-78"/>
              </a:rPr>
              <a:t>خصوصیات یک نظارت و پایش خوب </a:t>
            </a:r>
            <a:r>
              <a:rPr lang="fa-IR" b="1" dirty="0">
                <a:solidFill>
                  <a:schemeClr val="bg1"/>
                </a:solidFill>
                <a:latin typeface="Times New Roman"/>
                <a:ea typeface="Calibri"/>
                <a:cs typeface="B Nazanin"/>
              </a:rPr>
              <a:t>:</a:t>
            </a:r>
            <a:br>
              <a:rPr lang="en-US" sz="2400" dirty="0">
                <a:solidFill>
                  <a:prstClr val="black"/>
                </a:solidFill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371" y="1268761"/>
            <a:ext cx="9971315" cy="532859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نظارت خوب باید :</a:t>
            </a:r>
            <a:endParaRPr lang="en-US" sz="2800" dirty="0">
              <a:solidFill>
                <a:srgbClr val="FF0000"/>
              </a:solidFill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سازمان را به سوی خودکنترلی هدایت کند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استمرار داشته باشد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هدفمند باشد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برنامه زمان‏بندی داشته باشد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همراه با آموزش باشد و ایجاد حس مسوولیت نماید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توسط ناظرانی مطلع صورت گیرد .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  <a:buFont typeface="Symbol"/>
              <a:buChar char=""/>
            </a:pPr>
            <a:endParaRPr lang="en-US" dirty="0">
              <a:ea typeface="Calibri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7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ادامه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007" y="1304144"/>
            <a:ext cx="9990605" cy="4886794"/>
          </a:xfrm>
        </p:spPr>
        <p:txBody>
          <a:bodyPr/>
          <a:lstStyle/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قابل اجرا باشد .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مقرون به صرفه باشد .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نتیجه‏اش بصورت مکتوب ارائه گردد .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نظارت بر نظارت باشد. یعنی هر واحد توسط سطح بالاتر نظارت شود . ( نظارت هرمی یا آبشاری )</a:t>
            </a:r>
            <a:endParaRPr lang="en-US" sz="2800" dirty="0">
              <a:solidFill>
                <a:srgbClr val="FF0000"/>
              </a:solidFill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حلال مشکلات باشد .</a:t>
            </a:r>
          </a:p>
          <a:p>
            <a:pPr lvl="0" algn="just" rtl="1">
              <a:lnSpc>
                <a:spcPts val="2500"/>
              </a:lnSpc>
              <a:buFont typeface="Courier New" pitchFamily="49" charset="0"/>
              <a:buChar char="o"/>
            </a:pPr>
            <a:r>
              <a:rPr lang="fa-IR" sz="2800" dirty="0">
                <a:solidFill>
                  <a:prstClr val="black"/>
                </a:solidFill>
                <a:latin typeface="Times New Roman"/>
                <a:ea typeface="Calibri"/>
                <a:cs typeface="B Mitra" panose="00000400000000000000" pitchFamily="2" charset="-78"/>
              </a:rPr>
              <a:t>....................</a:t>
            </a:r>
            <a:endParaRPr lang="en-US" sz="2800" dirty="0">
              <a:solidFill>
                <a:prstClr val="black"/>
              </a:solidFill>
              <a:ea typeface="Calibri"/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281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انواع نظارت از منظر نوع ناظر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83" y="1436914"/>
            <a:ext cx="11768446" cy="4813984"/>
          </a:xfrm>
        </p:spPr>
        <p:txBody>
          <a:bodyPr>
            <a:normAutofit fontScale="92500" lnSpcReduction="20000"/>
          </a:bodyPr>
          <a:lstStyle/>
          <a:p>
            <a:pPr marL="514350" indent="-514350" algn="just" rtl="1">
              <a:lnSpc>
                <a:spcPct val="150000"/>
              </a:lnSpc>
              <a:buFont typeface="+mj-lt"/>
              <a:buAutoNum type="romanUcPeriod"/>
            </a:pPr>
            <a:r>
              <a:rPr lang="fa-IR" sz="3200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نظارت عمومی </a:t>
            </a:r>
            <a:r>
              <a:rPr lang="fa-IR" sz="3200" dirty="0">
                <a:latin typeface="Times New Roman"/>
                <a:ea typeface="Calibri"/>
                <a:cs typeface="B Mitra" panose="00000400000000000000" pitchFamily="2" charset="-78"/>
              </a:rPr>
              <a:t>: توسط کارشناسان چندپیشه صورت گرفته و بیشتر با استقرار برنامه و زیرساخت‏های فیزیکی، تجهیزاتی و منابع انسانی را بررسی می‏کند 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romanUcPeriod"/>
            </a:pPr>
            <a:r>
              <a:rPr lang="fa-IR" sz="3200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نظارت تخصصی </a:t>
            </a:r>
            <a:r>
              <a:rPr lang="fa-IR" sz="3200" dirty="0">
                <a:latin typeface="Times New Roman"/>
                <a:ea typeface="Calibri"/>
                <a:cs typeface="B Mitra" panose="00000400000000000000" pitchFamily="2" charset="-78"/>
              </a:rPr>
              <a:t>: توسط کارشناسان تخصصی هر برنامه صورت گرفته و کیفیت ارائه خدمات را به دقت بررسی می‏نماید .</a:t>
            </a:r>
            <a:endParaRPr lang="en-US" sz="3200" dirty="0">
              <a:ea typeface="Calibri"/>
              <a:cs typeface="B Mitra" panose="00000400000000000000" pitchFamily="2" charset="-78"/>
            </a:endParaRPr>
          </a:p>
          <a:p>
            <a:pPr marL="514350" indent="-514350" algn="just" rtl="1">
              <a:lnSpc>
                <a:spcPct val="150000"/>
              </a:lnSpc>
              <a:buFont typeface="+mj-lt"/>
              <a:buAutoNum type="romanUcPeriod"/>
            </a:pPr>
            <a:r>
              <a:rPr lang="fa-IR" sz="3200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نظارت بر نظارت </a:t>
            </a:r>
            <a:r>
              <a:rPr lang="fa-IR" sz="3200" dirty="0">
                <a:latin typeface="Times New Roman"/>
                <a:ea typeface="Calibri"/>
                <a:cs typeface="B Mitra" panose="00000400000000000000" pitchFamily="2" charset="-78"/>
              </a:rPr>
              <a:t>: توسط ناظر عالیه سازمان صورت گرفته و هم از لحاظ زیرساخت و هم از نظر کیفیتی ارائه خدمات مجموعه‏های تحت پوشش را به صورت راندوم مورد ارزیابی قرار می‏دهد .</a:t>
            </a:r>
            <a:endParaRPr lang="en-US" sz="3200" dirty="0">
              <a:ea typeface="Calibri"/>
              <a:cs typeface="B Mitra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200" dirty="0">
                <a:latin typeface="Times New Roman"/>
                <a:ea typeface="Calibri"/>
                <a:cs typeface="B Mitra" panose="00000400000000000000" pitchFamily="2" charset="-78"/>
              </a:rPr>
              <a:t>((  کلیه این نظارت‏ها باید بر اساس </a:t>
            </a:r>
            <a:r>
              <a:rPr lang="fa-IR" sz="3200" dirty="0">
                <a:solidFill>
                  <a:srgbClr val="FF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چک‏لیست‏های استاندارد </a:t>
            </a:r>
            <a:r>
              <a:rPr lang="fa-IR" sz="3200" dirty="0">
                <a:latin typeface="Times New Roman"/>
                <a:ea typeface="Calibri"/>
                <a:cs typeface="B Mitra" panose="00000400000000000000" pitchFamily="2" charset="-78"/>
              </a:rPr>
              <a:t>صورت گیرد.  ))</a:t>
            </a:r>
            <a:endParaRPr lang="en-US" sz="3200" dirty="0">
              <a:ea typeface="Calibri"/>
              <a:cs typeface="B Mitra" panose="00000400000000000000" pitchFamily="2" charset="-78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0244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اصول نظارت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144" y="1612557"/>
            <a:ext cx="9938479" cy="4176464"/>
          </a:xfrm>
        </p:spPr>
        <p:txBody>
          <a:bodyPr>
            <a:normAutofit fontScale="40000" lnSpcReduction="20000"/>
          </a:bodyPr>
          <a:lstStyle/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7200" dirty="0">
                <a:latin typeface="Times New Roman"/>
                <a:ea typeface="Calibri"/>
                <a:cs typeface="B Mitra" panose="00000400000000000000" pitchFamily="2" charset="-78"/>
              </a:rPr>
              <a:t>مشخص کنید که بر چه چیز می‏خواهید نظارت کنید.</a:t>
            </a:r>
            <a:endParaRPr lang="en-US" sz="72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7200" dirty="0">
                <a:latin typeface="Times New Roman"/>
                <a:ea typeface="Calibri"/>
                <a:cs typeface="B Mitra" panose="00000400000000000000" pitchFamily="2" charset="-78"/>
              </a:rPr>
              <a:t>مشخص کنید که چگونه و چه وقت نظارت خواهید کرد.</a:t>
            </a:r>
            <a:endParaRPr lang="en-US" sz="72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7200" dirty="0">
                <a:latin typeface="Times New Roman"/>
                <a:ea typeface="Calibri"/>
                <a:cs typeface="B Mitra" panose="00000400000000000000" pitchFamily="2" charset="-78"/>
              </a:rPr>
              <a:t>چک‏لیستی برای نظارت تهیه کنید .</a:t>
            </a:r>
            <a:endParaRPr lang="en-US" sz="72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7200" dirty="0">
                <a:latin typeface="Times New Roman"/>
                <a:ea typeface="Calibri"/>
                <a:cs typeface="B Mitra" panose="00000400000000000000" pitchFamily="2" charset="-78"/>
              </a:rPr>
              <a:t>طبق برنامه، نظارت را انجام دهید .</a:t>
            </a:r>
            <a:endParaRPr lang="en-US" sz="72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7200" dirty="0">
                <a:latin typeface="Times New Roman"/>
                <a:ea typeface="Calibri"/>
                <a:cs typeface="B Mitra" panose="00000400000000000000" pitchFamily="2" charset="-78"/>
              </a:rPr>
              <a:t>کلیه مشکلات را لیست کنید .</a:t>
            </a:r>
            <a:endParaRPr lang="en-US" sz="7200" dirty="0"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76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ادامه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77" y="1304144"/>
            <a:ext cx="9945635" cy="4607078"/>
          </a:xfrm>
        </p:spPr>
        <p:txBody>
          <a:bodyPr>
            <a:normAutofit/>
          </a:bodyPr>
          <a:lstStyle/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مشکلاتی که حل آنها به نظر شما مهم است را مشخص کنید .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علل این مشکلات را بررسی کنید .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راه حل منطقی هر مشکل را مشخص کنید و به اجراء در آورید .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و باز هم نظارت کنید که آیا راه حل پیشنهادی به حل مشکلات منجر شده است یا خیر ؟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lvl="0" algn="just" rtl="1">
              <a:lnSpc>
                <a:spcPct val="170000"/>
              </a:lnSpc>
              <a:buFont typeface="Wingdings"/>
              <a:buChar char="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برای کارکنان پسخوراند تهیه کنید .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91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658" y="196814"/>
            <a:ext cx="10972800" cy="913529"/>
          </a:xfrm>
        </p:spPr>
        <p:txBody>
          <a:bodyPr>
            <a:normAutofit fontScale="90000"/>
          </a:bodyPr>
          <a:lstStyle/>
          <a:p>
            <a:pPr lvl="0" algn="ctr"/>
            <a:r>
              <a:rPr lang="fa-IR" sz="3600" dirty="0">
                <a:solidFill>
                  <a:srgbClr val="C00000"/>
                </a:solidFill>
                <a:latin typeface="Times New Roman"/>
                <a:ea typeface="Calibri"/>
                <a:cs typeface="B Titr" panose="00000700000000000000" pitchFamily="2" charset="-78"/>
              </a:rPr>
              <a:t>در پایش استاندارد،</a:t>
            </a:r>
            <a:br>
              <a:rPr lang="fa-IR" sz="3600" dirty="0">
                <a:solidFill>
                  <a:srgbClr val="C00000"/>
                </a:solidFill>
                <a:latin typeface="Times New Roman"/>
                <a:ea typeface="Calibri"/>
                <a:cs typeface="B Titr" panose="00000700000000000000" pitchFamily="2" charset="-78"/>
              </a:rPr>
            </a:br>
            <a:r>
              <a:rPr lang="fa-IR" sz="3600" dirty="0">
                <a:solidFill>
                  <a:srgbClr val="C00000"/>
                </a:solidFill>
                <a:latin typeface="Times New Roman"/>
                <a:ea typeface="Calibri"/>
                <a:cs typeface="B Titr" panose="00000700000000000000" pitchFamily="2" charset="-78"/>
              </a:rPr>
              <a:t> می بایست به بخش های هفت گانه زیر توجه اکید نمود:</a:t>
            </a:r>
            <a:br>
              <a:rPr lang="en-US" dirty="0">
                <a:ea typeface="Calibri"/>
                <a:cs typeface="B Yekan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771" y="1618938"/>
            <a:ext cx="8782451" cy="4512039"/>
          </a:xfrm>
        </p:spPr>
        <p:txBody>
          <a:bodyPr>
            <a:normAutofit fontScale="85000" lnSpcReduction="10000"/>
          </a:bodyPr>
          <a:lstStyle/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ویژگی نیروی انسانی مورد انتظار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تجهیزات استاندارد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6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سطح دانش کارکنان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سطح عملکرد کارکنان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انتقال دانش به گیرندگان خدمت (آموزش سلامت)و مشارکت جامعه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ثبت کامل و بهنگام داده‏های آماری</a:t>
            </a:r>
            <a:endParaRPr lang="fa-IR" sz="2800" dirty="0">
              <a:ea typeface="Calibri"/>
              <a:cs typeface="B Mitra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+mj-lt"/>
              <a:buAutoNum type="arabicPeriod"/>
            </a:pPr>
            <a:r>
              <a:rPr lang="fa-IR" sz="2800" dirty="0">
                <a:latin typeface="Times New Roman"/>
                <a:ea typeface="Calibri"/>
                <a:cs typeface="B Mitra" panose="00000400000000000000" pitchFamily="2" charset="-78"/>
              </a:rPr>
              <a:t> تحلیل اطلاعات و داده ها آماری به طور ادواری و ارسال به موقع به واحدهای تحت پوشش</a:t>
            </a:r>
            <a:endParaRPr lang="en-US" sz="2800" dirty="0">
              <a:ea typeface="Calibri"/>
              <a:cs typeface="B Mitra" panose="00000400000000000000" pitchFamily="2" charset="-78"/>
            </a:endParaRPr>
          </a:p>
          <a:p>
            <a:pPr marL="182880" indent="0" algn="just" rtl="1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51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61" y="929569"/>
            <a:ext cx="10683883" cy="5331507"/>
          </a:xfrm>
        </p:spPr>
        <p:txBody>
          <a:bodyPr>
            <a:normAutofit/>
          </a:bodyPr>
          <a:lstStyle/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endParaRPr lang="en-US" sz="2900" dirty="0">
              <a:ea typeface="Calibri"/>
              <a:cs typeface="B Yekan" panose="00000400000000000000" pitchFamily="2" charset="-78"/>
            </a:endParaRP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r>
              <a:rPr lang="fa-IR" sz="2900" dirty="0">
                <a:latin typeface="Times New Roman"/>
                <a:ea typeface="Calibri"/>
                <a:cs typeface="B Mitra" panose="00000400000000000000" pitchFamily="2" charset="-78"/>
              </a:rPr>
              <a:t>بصورت دوره‏ای دفعات پایش از واحدها را با واحدهایی که اصولاً در آنها پایش انجام نشده است از نظر کیفیت و کمیت ارائه خدمات، ارزشیابی نمائید. اگر تفاوتی ملاحظه نشد، این بدان معنا است که در انجام پایش (یعنی در تعیین هدف پایش، تهیه چک‏لیست، چگونگی انجام پایش، تعداد دفعات پایش، . . .) باید بصورت جدی بازنگری شود .</a:t>
            </a: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endParaRPr lang="en-US" sz="29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r>
              <a:rPr lang="fa-IR" sz="2900" dirty="0">
                <a:latin typeface="Times New Roman"/>
                <a:ea typeface="Calibri"/>
                <a:cs typeface="B Mitra" panose="00000400000000000000" pitchFamily="2" charset="-78"/>
              </a:rPr>
              <a:t>بعد از هر بازدید باید با مسئولین مستقیم ستادی و مراکز جلسه ای برگزار و ماحصل بازدید به اطلاع آنان رسانیده شود . در طی این جلسه مشکلات موجود بازبینی و مسئول پیگیری و مرتفع ساختن آن و همچنین زمان اصلاح مشکل مشخص گردیده و در طی صورت جلسه ای به امضا کلیه حاضرین میرسد. بدیهی است در بازدید بعدی قبل از هر چیز بایستی این صورت جلسه بررسی گردد.</a:t>
            </a:r>
            <a:endParaRPr lang="en-US" sz="2900" dirty="0"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041" y="692697"/>
            <a:ext cx="24577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400" dirty="0">
                <a:solidFill>
                  <a:srgbClr val="FFFFFF"/>
                </a:solidFill>
                <a:ea typeface="+mj-ea"/>
              </a:rPr>
              <a:t>ادامه 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29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265" y="269822"/>
            <a:ext cx="10515600" cy="1325563"/>
          </a:xfrm>
        </p:spPr>
        <p:txBody>
          <a:bodyPr/>
          <a:lstStyle/>
          <a:p>
            <a:pPr algn="r"/>
            <a:r>
              <a:rPr lang="fa-IR" dirty="0">
                <a:cs typeface="B Titr" panose="00000700000000000000" pitchFamily="2" charset="-78"/>
              </a:rPr>
              <a:t>ادامه</a:t>
            </a:r>
            <a:r>
              <a:rPr lang="fa-IR" dirty="0"/>
              <a:t> ........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675" y="1424066"/>
            <a:ext cx="11272781" cy="5245293"/>
          </a:xfrm>
        </p:spPr>
        <p:txBody>
          <a:bodyPr>
            <a:normAutofit/>
          </a:bodyPr>
          <a:lstStyle/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مسئول مرکز بازدید شونده و سرگروه تیم بازدید کننده مسئولیت مستقیم پیگیری و پاسخ گویی اقدامات مورد نیاز را دارند.</a:t>
            </a: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پایش عمومی نافی نظارت تخصصی نمیباشد و هر واحد میتواند و بایستی برنامه پایش و نظارت تخصصی خود را حسب ضرورت اجرا نماید .</a:t>
            </a: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  <a:buFont typeface="Wingdings" pitchFamily="2" charset="2"/>
              <a:buChar char="v"/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نظر به اهمیت نظارت و پایش پیشنهاد میگردد که در هر رده سازمانی فردی با عنوان</a:t>
            </a:r>
            <a:r>
              <a:rPr lang="fa-IR" sz="2400" dirty="0">
                <a:solidFill>
                  <a:srgbClr val="C0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  </a:t>
            </a:r>
            <a:r>
              <a:rPr lang="fa-IR" sz="2400" u="sng" dirty="0">
                <a:solidFill>
                  <a:srgbClr val="C0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مسئول نظارت</a:t>
            </a:r>
            <a:r>
              <a:rPr lang="fa-IR" sz="2400" dirty="0">
                <a:solidFill>
                  <a:srgbClr val="C00000"/>
                </a:solidFill>
                <a:latin typeface="Times New Roman"/>
                <a:ea typeface="Calibri"/>
                <a:cs typeface="B Mitra" panose="00000400000000000000" pitchFamily="2" charset="-78"/>
              </a:rPr>
              <a:t> </a:t>
            </a: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 با ابلاغ و شرح وظایف مشخص تعیین گردد . اهم وظایف این فرد عبارت است از : 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برنامه ریزی مکتوب نظارتها ( فصلی / ماهیانه / ........   ) و ابلاغ آن به کلیه ناظرین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جمع آوری و نگهداری کلیه پسخوراند ها </a:t>
            </a:r>
          </a:p>
          <a:p>
            <a:pPr algn="just" rtl="1">
              <a:lnSpc>
                <a:spcPts val="2500"/>
              </a:lnSpc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پیگیری استخراج شاخص ها با کمک کارشناسان مرتبط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ts val="2500"/>
              </a:lnSpc>
            </a:pPr>
            <a:r>
              <a:rPr lang="fa-IR" sz="2400" dirty="0">
                <a:latin typeface="Times New Roman"/>
                <a:ea typeface="Calibri"/>
                <a:cs typeface="B Mitra" panose="00000400000000000000" pitchFamily="2" charset="-78"/>
              </a:rPr>
              <a:t>تشکیل جلسات دوره ای با حضور کلیه ناظرین و بررسی پسخوراندهای ارائه گردیده</a:t>
            </a:r>
            <a:endParaRPr lang="en-US" sz="2400" dirty="0"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4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>
              <a:lnSpc>
                <a:spcPct val="107000"/>
              </a:lnSpc>
              <a:spcAft>
                <a:spcPts val="750"/>
              </a:spcAft>
            </a:pPr>
            <a:r>
              <a:rPr lang="ar-SA" sz="4000">
                <a:latin typeface="Helvetica"/>
                <a:ea typeface="Times New Roman"/>
                <a:cs typeface="B Titr" panose="00000700000000000000" pitchFamily="2" charset="-78"/>
              </a:rPr>
              <a:t>نظارت و اهمیت آن در مبانی دینی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223" y="1649669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300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در هر سازمان از امور ضروری است. </a:t>
            </a:r>
            <a:r>
              <a:rPr lang="ar-SA" sz="3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حضرت علی(ع) </a:t>
            </a:r>
            <a:r>
              <a:rPr lang="ar-SA" sz="300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به این وظیفه در عهدنامه مالک اشتر چنین سفارش می فرماید:</a:t>
            </a:r>
            <a:endParaRPr lang="en-US" sz="3000">
              <a:latin typeface="Calibri"/>
              <a:ea typeface="Calibri"/>
              <a:cs typeface="B Mitra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spcAft>
                <a:spcPts val="750"/>
              </a:spcAft>
              <a:buNone/>
            </a:pPr>
            <a:r>
              <a:rPr lang="ar-SA" sz="3000">
                <a:latin typeface="Helvetica"/>
                <a:ea typeface="Times New Roman"/>
                <a:cs typeface="B Mitra" panose="00000400000000000000" pitchFamily="2" charset="-78"/>
              </a:rPr>
              <a:t>بازرسانی از انسانهای صداقت پیشه و وفادار را بر آنان بگمار، چون پی گیری تو نسبت به امورشان مایه سوق دادن آنها به امانتداری و مهربانی با مردم می گردد.</a:t>
            </a:r>
            <a:endParaRPr lang="en-US" sz="300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300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بنابراین، نظارت از نظر حضرت امیر(ع) توجه و یاری کردن برای رسیدن به امانتداری است؛ چنان که باید توسط انسانهای صادق و وفادار صورت گیرد تا ارزیابی آنها عادلانه باشد و هوا و هوسشان در امور تأثیرگذار نباشد.</a:t>
            </a:r>
            <a:endParaRPr lang="en-US" sz="3000">
              <a:latin typeface="Calibri"/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764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315" y="365526"/>
            <a:ext cx="11328400" cy="1286067"/>
          </a:xfrm>
        </p:spPr>
        <p:txBody>
          <a:bodyPr>
            <a:normAutofit fontScale="90000"/>
          </a:bodyPr>
          <a:lstStyle/>
          <a:p>
            <a:r>
              <a:rPr lang="fa-IR" dirty="0">
                <a:cs typeface="B Titr" panose="00000700000000000000" pitchFamily="2" charset="-78"/>
              </a:rPr>
              <a:t>الگوی پیشنهادی جهت نظارت لایه به لایه (نظارت آبشاری ) حوزه بهداشت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631974"/>
              </p:ext>
            </p:extLst>
          </p:nvPr>
        </p:nvGraphicFramePr>
        <p:xfrm>
          <a:off x="190501" y="1435099"/>
          <a:ext cx="11876314" cy="5422901"/>
        </p:xfrm>
        <a:graphic>
          <a:graphicData uri="http://schemas.openxmlformats.org/drawingml/2006/table">
            <a:tbl>
              <a:tblPr firstRow="1" firstCol="1" bandRow="1"/>
              <a:tblGrid>
                <a:gridCol w="3919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6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9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68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توضیحات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ضریب بازدید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تعداد بازدید پایه در ماه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سطح بازدید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بازدید کننده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8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 </a:t>
                      </a:r>
                      <a:endParaRPr lang="en-US" sz="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71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پیشنهاد می گردد علاوه بر ستاد شبکه ، ستاد مرکز بهداشت شهرستان ، یک مرکز سلامت جامعه شهری یا روستایی و یک مرکز درمانی ( بیمارستان ) بصورت راندوم مورد بازدید قرار گیرد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؟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12 / 1 شبکه های بهداشت و درمان موجود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ستاد شبکه بهداشت و درمان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مدیریتی ارشد دانشگاه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( شامل ریاست محترم دانشگاه و اعضا هیئت رئیسه )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1</a:t>
                      </a:r>
                      <a:endParaRPr lang="en-US" sz="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069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پیشنهاد می گردد علاوه بر ستاد مرکز بهداشت، یک مرکز سلامت جامعه شهری ، یک پایگاه سلامت ، یک مرکز سلامت روستایی  و یک خانه بهداشت بصورت راندوم مورد بازدید قرار گیرد</a:t>
                      </a:r>
                      <a:endParaRPr lang="en-US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؟</a:t>
                      </a:r>
                      <a:endParaRPr lang="en-US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6 / 1 </a:t>
                      </a:r>
                      <a:r>
                        <a:rPr lang="fa-IR" sz="105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مرکز بهداشت شهرستان ها</a:t>
                      </a:r>
                      <a:endParaRPr lang="en-US" sz="105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ستاد مرکز بهداشت</a:t>
                      </a:r>
                      <a:endParaRPr lang="en-US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مدیریتی و کارشناسی ارشد معاونت بهداشتی</a:t>
                      </a:r>
                      <a:endParaRPr lang="en-US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( معاون بهداشتی به همراه معاونین و کارشناسان معاونت بهداشتی )</a:t>
                      </a:r>
                      <a:endParaRPr lang="en-US" sz="11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2</a:t>
                      </a:r>
                      <a:endParaRPr lang="en-US" sz="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پیشنهاد میگردد علاوه بر مراکز سلامت جامعه ، یک پایگاه سلامت / پزشک خانواده و یا یک خانه بهداشت بصورت راندوم مورد بازدید قرار گیرد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؟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3 / 1 مراکز بهداشتی درمانی شهری و روستایی موجود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مراکز بهداشتی درمانی شهری و روستایی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مدیریتی و کارشناسی شبکه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( رئیس معاون بهداشتی و کارشناسان ستادی شبکه 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3</a:t>
                      </a:r>
                      <a:endParaRPr lang="en-US" sz="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99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------------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؟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1 / 1 پایگاههای سلامت شهری و پایگاههای پزشک خانواده تابعه</a:t>
                      </a:r>
                      <a:endParaRPr lang="en-US" sz="10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پایگاههای سلامت شهری / پایگاههای پزشک خانواده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نظارت مرکز سلامت جامعه شهری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( شامل مدیرمرکز و کارشناسان منتخب مرکز سلامت جامعه )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4</a:t>
                      </a:r>
                      <a:endParaRPr lang="en-US" sz="800" b="1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299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------------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؟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0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1 / 1 خانه های بهداشت تابعه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خانه های بهداشت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تیم نظارت مرکز سلامت جامعه روستایی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1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( شامل مدیرمرکز و کارشناسان منتخب مرکز سلامت جامعه 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>
                          <a:effectLst/>
                          <a:latin typeface="Calibri"/>
                          <a:ea typeface="Calibri"/>
                          <a:cs typeface="B Mitra" panose="00000400000000000000" pitchFamily="2" charset="-78"/>
                        </a:rPr>
                        <a:t>5</a:t>
                      </a:r>
                      <a:endParaRPr lang="en-US" sz="800" b="1" dirty="0">
                        <a:effectLst/>
                        <a:latin typeface="Calibri"/>
                        <a:ea typeface="Calibri"/>
                        <a:cs typeface="B Mitra" panose="00000400000000000000" pitchFamily="2" charset="-78"/>
                      </a:endParaRPr>
                    </a:p>
                  </a:txBody>
                  <a:tcPr marL="63544" marR="63544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659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973" y="979714"/>
          <a:ext cx="11996057" cy="5617024"/>
        </p:xfrm>
        <a:graphic>
          <a:graphicData uri="http://schemas.openxmlformats.org/drawingml/2006/table">
            <a:tbl>
              <a:tblPr rtl="1" firstRow="1" firstCol="1" bandRow="1"/>
              <a:tblGrid>
                <a:gridCol w="566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8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4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3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4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29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20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77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77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20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789358">
                <a:tc gridSpan="12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 علوم پزشکی وخدمات بهداشتی درمانی استان فارس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مرکز بهداشت استان / شهرستان .................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واحد پایش کننده :........... سطح پایش  : محیطی   </a:t>
                      </a: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  <a:sym typeface="Wingdings 2" panose="05020102010507070707" pitchFamily="18" charset="2"/>
                        </a:rPr>
                        <a:t></a:t>
                      </a: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 میانی </a:t>
                      </a: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  <a:sym typeface="Wingdings 2" panose="05020102010507070707" pitchFamily="18" charset="2"/>
                        </a:rPr>
                        <a:t></a:t>
                      </a: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 ستادی </a:t>
                      </a: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  <a:sym typeface="Wingdings 2" panose="05020102010507070707" pitchFamily="18" charset="2"/>
                        </a:rPr>
                        <a:t></a:t>
                      </a: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 نام واحد تحت پایش :.................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بازدید پایش :............. پایش کننده گان ( نام ونام خانوادگی ، سمت ) .........................دفعات  بازدید قبلی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آخرین بازدید :..................................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614">
                <a:tc gridSpan="12"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ارسال  بازتاب پایش ( پسخوراند ) .................... فاصله تاریخ پایش تا ارسال باز تاب آن ..................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واحد های دریافت کننده نتایج پایش برای انجام اقدام جبرانی </a:t>
                      </a: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1 -................................2 - ..................................3 - ...............................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4 - ...............................5 - ..................................6 - ................................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63">
                <a:tc gridSpan="7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چگونگی انجام پایش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بازتاب پایش ( پس خوراند )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871"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ردیف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موضوع پایش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مواردبر رسی شده 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انتظارات ( در پشت صفحه )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نتیجه پایش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( اقدام جبرانی )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استاندارد مورد نیاز</a:t>
                      </a: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مسئول مستقیم اقدام جبرانی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زمان لازم برای اقدام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مسوول پیگیری تا حصول نتیجه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تاریخ گزارش نتیجه نهایی (واحدستادی )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3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استاندارد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غیر استاندارد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 شرح مورد غیر استاندارد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97">
                <a:tc rowSpan="7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نیروی انسانی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ts val="11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حضور در محل کار 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1 -1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2 - لباس کار تمیز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2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3 - شرح وظایف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4 - وجودبرنامه هفتگی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5 -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6 -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6-1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31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درصد موارد استاندارد به کل  موارد استاندارد وغیر استاندارد  = %دوره فعلی ...... رتبه فعلی .....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2369185" algn="l"/>
                        </a:tabLs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	</a:t>
                      </a: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= %دوره قبلی ......... رتبه قبلی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97">
                <a:tc rowSpan="7"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تجهیزات استاندارد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ts val="11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حضور در محل کار 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1-2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2 - لباس کار تمیز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2-2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2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3 - شرح وظایف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3-2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4 - وجودبرنامه هفتگی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4-2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5 -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5-2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6 - 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6-2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71755" marR="71755"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31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5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درصد موارد استاندارد به کل  موارد استاندارد وغیر استاندارد  = %دوره فعلی ...... رتبه فعلی .....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2369185" algn="l"/>
                        </a:tabLs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	</a:t>
                      </a:r>
                      <a:r>
                        <a:rPr lang="fa-IR" sz="5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= %دوره قبلی ......... رتبه قبلی 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fa-IR" sz="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955" marR="36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33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ar-SA" dirty="0">
                <a:effectLst/>
                <a:latin typeface="inherit"/>
                <a:ea typeface="Times New Roman"/>
                <a:cs typeface="B Titr" panose="00000700000000000000" pitchFamily="2" charset="-78"/>
              </a:rPr>
              <a:t>مقدمه</a:t>
            </a:r>
            <a:br>
              <a:rPr lang="en-US" sz="2800" dirty="0">
                <a:ea typeface="Calibri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8162"/>
            <a:ext cx="10515600" cy="5320144"/>
          </a:xfrm>
        </p:spPr>
        <p:txBody>
          <a:bodyPr>
            <a:normAutofit/>
          </a:bodyPr>
          <a:lstStyle/>
          <a:p>
            <a:pPr marL="0" indent="0" algn="just" rtl="1">
              <a:lnSpc>
                <a:spcPct val="170000"/>
              </a:lnSpc>
              <a:buNone/>
            </a:pP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و کنترل در هر سازمان و تشکیلات و نیز در سطح گسترده تر، در هر حکومتی اجتناب ناپذیر است. اگر نظارت و کنترل صورت نپذیرد، 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مجموعه </a:t>
            </a:r>
            <a:r>
              <a:rPr lang="ar-SA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دچار هرج و مرج 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می شود و به اهداف از پیش تعیین شده خویش دست نخواهد یافت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.</a:t>
            </a:r>
          </a:p>
          <a:p>
            <a:pPr marL="0" indent="0" algn="just" rtl="1">
              <a:lnSpc>
                <a:spcPct val="170000"/>
              </a:lnSpc>
              <a:buNone/>
            </a:pPr>
            <a:endParaRPr lang="fa-IR" sz="2800" dirty="0">
              <a:solidFill>
                <a:srgbClr val="333333"/>
              </a:solidFill>
              <a:latin typeface="Helvetica"/>
              <a:ea typeface="Times New Roman"/>
              <a:cs typeface="B Mitra" panose="00000400000000000000" pitchFamily="2" charset="-78"/>
            </a:endParaRPr>
          </a:p>
          <a:p>
            <a:pPr marL="0" indent="0" algn="just" rtl="1">
              <a:lnSpc>
                <a:spcPct val="170000"/>
              </a:lnSpc>
              <a:buNone/>
            </a:pP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در نبود نظارت موثر 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چه بسا زیان های جبران ناپذیری به بار خواهد 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آمد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که 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نتیجه آن بی عدالتی، رشوه خواری و حیف و میل بیت المال و ایجاد مفاسد اقتصادی خواهد بود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.</a:t>
            </a:r>
            <a:endParaRPr lang="en-US" sz="28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564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3659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تعاریف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38" y="1258784"/>
            <a:ext cx="10927829" cy="5194552"/>
          </a:xfrm>
        </p:spPr>
        <p:txBody>
          <a:bodyPr>
            <a:noAutofit/>
          </a:bodyPr>
          <a:lstStyle/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24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ناظر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در لغت به معنای نظر کننده، بیننده، دیده بان و کسی است که برای نظارت و رسیدگی به کار 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ت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ع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ی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ین می شود.</a:t>
            </a:r>
            <a:endParaRPr lang="en-US" sz="24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24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در اصطلاح تعاریف متعددی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دارد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از جمله 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:</a:t>
            </a:r>
            <a:endParaRPr lang="en-US" sz="24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2400" dirty="0">
                <a:solidFill>
                  <a:srgbClr val="0070C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عبارت است از: «فعالیتی که کارها و برنامه ها را در مقایسه با هدف های سازمان همسو می کند.»</a:t>
            </a:r>
            <a:endParaRPr lang="fa-IR" sz="2400" dirty="0">
              <a:solidFill>
                <a:srgbClr val="0070C0"/>
              </a:solidFill>
              <a:latin typeface="Calibri"/>
              <a:ea typeface="Times New Roman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</a:t>
            </a:r>
            <a:r>
              <a:rPr lang="ar-SA" sz="24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کنترل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، فعالیتی است که ضمن آن، عملیات پیش بینی شده با عملیات انجام شده مقایسه می شوند و در صورت وجود اختلاف و انحراف بین آنچه باید باشد و آنچه هست به رفع و اصلاح آنها اقدام می شود. بدین ترتیب کنترل فعالیتی است که بایدها را با هست ها، مطلوبها را با موجودها، و پیش بینی ها را با عملکردها مقایسه کرده و تصویر واضحی از اختلاف یا تشابه بین این دو گروه از عوامل در اختیار مدیر و مسئول مربوطه قرار می دهند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.</a:t>
            </a:r>
            <a:endParaRPr lang="en-US" sz="240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اهمیت نظارت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469" y="2133600"/>
            <a:ext cx="10695143" cy="3777622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نظارت، از اصلی ترین وظایف </a:t>
            </a:r>
            <a:r>
              <a:rPr lang="fa-IR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حاکمیت </a:t>
            </a:r>
            <a:r>
              <a:rPr lang="ar-SA" sz="24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در عرصه های مختلف حکومت برای ارزیابی از عملکرد و برنامه های دستگاههای زیرمجموعه و بازیابی نقاط قوت وضعف آنان می باشد. </a:t>
            </a:r>
            <a:endParaRPr lang="fa-IR" sz="2400" dirty="0">
              <a:solidFill>
                <a:srgbClr val="333333"/>
              </a:solidFill>
              <a:latin typeface="Helvetica"/>
              <a:ea typeface="Times New Roman"/>
              <a:cs typeface="B Mitra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2400" dirty="0">
              <a:solidFill>
                <a:srgbClr val="333333"/>
              </a:solidFill>
              <a:latin typeface="Helvetica"/>
              <a:ea typeface="Times New Roman"/>
              <a:cs typeface="B Mitra" panose="00000400000000000000" pitchFamily="2" charset="-78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ar-SA" sz="2400" dirty="0">
                <a:solidFill>
                  <a:srgbClr val="0070C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عامل بازدارنده از انحراف و عقب ماندگی کارگزاران و اعتدال و تنظیم اصولی و صحیح آنان است. </a:t>
            </a:r>
            <a:endParaRPr lang="en-US" sz="2400" dirty="0">
              <a:solidFill>
                <a:srgbClr val="0070C0"/>
              </a:solidFill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978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dirty="0">
                <a:cs typeface="B Titr" panose="00000700000000000000" pitchFamily="2" charset="-78"/>
              </a:rPr>
              <a:t>انواع نظارت از منظر زمانی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89" y="1603948"/>
            <a:ext cx="10725123" cy="4307274"/>
          </a:xfrm>
        </p:spPr>
        <p:txBody>
          <a:bodyPr>
            <a:normAutofit lnSpcReduction="10000"/>
          </a:bodyPr>
          <a:lstStyle/>
          <a:p>
            <a:pPr marL="514350" indent="-514350" algn="just" rtl="1">
              <a:lnSpc>
                <a:spcPct val="150000"/>
              </a:lnSpc>
              <a:spcAft>
                <a:spcPts val="750"/>
              </a:spcAft>
              <a:buFont typeface="+mj-lt"/>
              <a:buAutoNum type="romanUcPeriod"/>
            </a:pP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. </a:t>
            </a:r>
            <a:r>
              <a:rPr lang="ar-SA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قبل از عمل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: این گونه نظارت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ها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قبل از اجرا، در وضع قوانین و مقررات انجام می پذیرد تا قانون از سلامت لازم برخوردار و زمینه اجرایی آن فراهم شود.</a:t>
            </a:r>
            <a:endParaRPr lang="en-US" sz="28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marL="514350" indent="-514350" algn="just" rtl="1">
              <a:lnSpc>
                <a:spcPct val="150000"/>
              </a:lnSpc>
              <a:spcAft>
                <a:spcPts val="750"/>
              </a:spcAft>
              <a:buFont typeface="+mj-lt"/>
              <a:buAutoNum type="romanUcPeriod"/>
            </a:pPr>
            <a:r>
              <a:rPr lang="ar-SA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در حین عمل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: نظارتی است که در زمان اجرای برنامه و مأموریت، برابر شرح وظایف انجام پذیرد تا قانون و مأموریت محوله به نحو مطلوب انجام پذیرد.</a:t>
            </a:r>
            <a:endParaRPr lang="en-US" sz="28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marL="514350" indent="-514350" algn="just" rtl="1">
              <a:lnSpc>
                <a:spcPct val="150000"/>
              </a:lnSpc>
              <a:spcAft>
                <a:spcPts val="750"/>
              </a:spcAft>
              <a:buFont typeface="+mj-lt"/>
              <a:buAutoNum type="romanUcPeriod"/>
            </a:pPr>
            <a:r>
              <a:rPr lang="ar-SA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نظارت بعد از عمل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: این نظارت بعداز دو مرحله فوق انجام می گیرد تا ارزیابی صحیح از قانون و پروژه برای به دست آوردن نتایج مطلوب از آن صورت پذیرد.</a:t>
            </a:r>
            <a:endParaRPr lang="en-US" sz="2800" dirty="0">
              <a:latin typeface="Calibri"/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2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150" y="365125"/>
            <a:ext cx="10415649" cy="1325563"/>
          </a:xfrm>
        </p:spPr>
        <p:txBody>
          <a:bodyPr>
            <a:normAutofit/>
          </a:bodyPr>
          <a:lstStyle/>
          <a:p>
            <a:pPr algn="ctr" rtl="1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ar-SA" sz="4000" dirty="0">
                <a:effectLst/>
                <a:latin typeface="inherit"/>
                <a:ea typeface="Times New Roman"/>
                <a:cs typeface="B Titr" panose="00000700000000000000" pitchFamily="2" charset="-78"/>
              </a:rPr>
              <a:t>شیوه های نظارت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459" y="2133600"/>
            <a:ext cx="10680153" cy="377762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ar-SA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مشاهده: 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یعنی کسب اطلاعات؛ گرچه مشاهده به معنای دیدن و شهود کردن است، اما تنها به دیدن با چشم منحصر نمی شود. ممکن است از راه به دست آوردن اخبار و اطلاعات موثق از منابع مورد اطمینان صورت گیرد.</a:t>
            </a:r>
            <a:endParaRPr lang="fa-IR" sz="2800" dirty="0">
              <a:solidFill>
                <a:srgbClr val="333333"/>
              </a:solidFill>
              <a:latin typeface="Helvetica"/>
              <a:ea typeface="Times New Roman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endParaRPr lang="en-US" sz="28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50000"/>
              </a:lnSpc>
              <a:spcAft>
                <a:spcPts val="750"/>
              </a:spcAft>
            </a:pP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</a:t>
            </a:r>
            <a:r>
              <a:rPr lang="fa-IR" sz="28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پایش</a:t>
            </a:r>
            <a:r>
              <a:rPr lang="fa-IR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 </a:t>
            </a:r>
            <a:r>
              <a:rPr lang="ar-SA" sz="28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: مقایسه عملکرد و آنچه باید انجام می شد.</a:t>
            </a:r>
            <a:endParaRPr lang="en-US" sz="2800" dirty="0">
              <a:latin typeface="Calibri"/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0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cs typeface="B Titr" panose="00000700000000000000" pitchFamily="2" charset="-78"/>
              </a:rPr>
              <a:t>عناصر نظام </a:t>
            </a:r>
            <a:r>
              <a:rPr lang="fa-IR" sz="4000" dirty="0">
                <a:cs typeface="B Titr" panose="00000700000000000000" pitchFamily="2" charset="-78"/>
              </a:rPr>
              <a:t>نظارتی</a:t>
            </a:r>
            <a:endParaRPr lang="en-US" sz="40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518" y="1708879"/>
            <a:ext cx="10770094" cy="4422098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70000"/>
              </a:lnSpc>
              <a:spcAft>
                <a:spcPts val="750"/>
              </a:spcAft>
            </a:pPr>
            <a:r>
              <a:rPr lang="ar-SA" sz="30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1. نظارت کننده: </a:t>
            </a:r>
            <a:r>
              <a:rPr lang="ar-SA" sz="30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عامل، فرد، دستگاه یا سازمانی است که با ارسال پیامهای ارتباطی، رفتار نظارت شونده را تحت تأثیر قرار می دهد و بازده آن را در جهت هدفهای خود تغییر می دهد.</a:t>
            </a:r>
            <a:endParaRPr lang="en-US" sz="30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70000"/>
              </a:lnSpc>
              <a:spcAft>
                <a:spcPts val="750"/>
              </a:spcAft>
            </a:pPr>
            <a:r>
              <a:rPr lang="ar-SA" sz="30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2. نظارت شونده: </a:t>
            </a:r>
            <a:r>
              <a:rPr lang="ar-SA" sz="30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فرد، دستگاه یا سازمانی است که با دریافت پیامهای ارتباطی رفتارش در جهت اهداف مورد نظر تغییر می یابد.</a:t>
            </a:r>
            <a:endParaRPr lang="en-US" sz="3000" dirty="0">
              <a:latin typeface="Calibri"/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70000"/>
              </a:lnSpc>
              <a:spcAft>
                <a:spcPts val="750"/>
              </a:spcAft>
            </a:pPr>
            <a:r>
              <a:rPr lang="ar-SA" sz="3000" dirty="0">
                <a:solidFill>
                  <a:srgbClr val="FF0000"/>
                </a:solidFill>
                <a:latin typeface="Helvetica"/>
                <a:ea typeface="Times New Roman"/>
                <a:cs typeface="B Mitra" panose="00000400000000000000" pitchFamily="2" charset="-78"/>
              </a:rPr>
              <a:t>3. عوامل ارتباطی: </a:t>
            </a:r>
            <a:r>
              <a:rPr lang="ar-SA" sz="3000" dirty="0">
                <a:solidFill>
                  <a:srgbClr val="333333"/>
                </a:solidFill>
                <a:latin typeface="Helvetica"/>
                <a:ea typeface="Times New Roman"/>
                <a:cs typeface="B Mitra" panose="00000400000000000000" pitchFamily="2" charset="-78"/>
              </a:rPr>
              <a:t>کلیه افراد یا عواملی که بین آن دو ارتباط برقرار می نمایند.</a:t>
            </a:r>
            <a:endParaRPr lang="en-US" sz="3000" dirty="0">
              <a:latin typeface="Calibri"/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070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7568" y="282421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rgbClr val="FF0000"/>
                </a:solidFill>
                <a:cs typeface="B Titr" panose="00000700000000000000" pitchFamily="2" charset="-78"/>
              </a:rPr>
              <a:t>پایش</a:t>
            </a:r>
            <a:endParaRPr lang="en-US" sz="4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9154" y="1124743"/>
            <a:ext cx="10223292" cy="4961263"/>
          </a:xfrm>
        </p:spPr>
        <p:txBody>
          <a:bodyPr>
            <a:normAutofit fontScale="47500" lnSpcReduction="20000"/>
          </a:bodyPr>
          <a:lstStyle/>
          <a:p>
            <a:pPr algn="just" rtl="1">
              <a:lnSpc>
                <a:spcPct val="160000"/>
              </a:lnSpc>
            </a:pPr>
            <a:r>
              <a:rPr lang="fa-IR" sz="7000" b="1" dirty="0">
                <a:latin typeface="Times New Roman"/>
                <a:ea typeface="Calibri"/>
                <a:cs typeface="B Mitra" panose="00000400000000000000" pitchFamily="2" charset="-78"/>
              </a:rPr>
              <a:t>تعریف : پیگیری مستمر فعالیت‏ها در طول اجراء آن</a:t>
            </a:r>
            <a:endParaRPr lang="en-US" sz="70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60000"/>
              </a:lnSpc>
            </a:pPr>
            <a:r>
              <a:rPr lang="fa-IR" sz="7000" dirty="0">
                <a:latin typeface="Times New Roman"/>
                <a:ea typeface="Calibri"/>
                <a:cs typeface="B Mitra" panose="00000400000000000000" pitchFamily="2" charset="-78"/>
              </a:rPr>
              <a:t>به منظور اطمینان از اینکه کارهای مقرر طبق برنامه و جدول زمانی تعیین شده پیش می‏رود . </a:t>
            </a:r>
          </a:p>
          <a:p>
            <a:pPr algn="just" rtl="1">
              <a:lnSpc>
                <a:spcPct val="160000"/>
              </a:lnSpc>
            </a:pPr>
            <a:endParaRPr lang="en-US" sz="7000" dirty="0">
              <a:ea typeface="Calibri"/>
              <a:cs typeface="B Mitra" panose="00000400000000000000" pitchFamily="2" charset="-78"/>
            </a:endParaRPr>
          </a:p>
          <a:p>
            <a:pPr algn="just" rtl="1">
              <a:lnSpc>
                <a:spcPct val="160000"/>
              </a:lnSpc>
            </a:pPr>
            <a:r>
              <a:rPr lang="fa-IR" sz="7000" dirty="0">
                <a:latin typeface="Times New Roman"/>
                <a:ea typeface="Calibri"/>
                <a:cs typeface="B Mitra" panose="00000400000000000000" pitchFamily="2" charset="-78"/>
              </a:rPr>
              <a:t>پایش با کسب اطلاعات قابل اعتماد باعث می‏شود مشکلات به موقع شناخته شده و فعالیت‏ها به مسیر صحیح و اصلی هدایت گردد .</a:t>
            </a:r>
          </a:p>
          <a:p>
            <a:pPr algn="just" rtl="1">
              <a:lnSpc>
                <a:spcPct val="160000"/>
              </a:lnSpc>
            </a:pPr>
            <a:endParaRPr lang="en-US" sz="7000" dirty="0">
              <a:ea typeface="Calibri"/>
              <a:cs typeface="B Mitra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20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CB371D2-5701-4BCF-8673-B575F8BF186A}" vid="{01E2CB7E-1550-40B8-A890-44F55AF009B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6F6685-904F-413B-A77C-4BEE32604F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859102C-9921-4F32-8897-CBD5E57CCCD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FAAD05-A9B0-4E0F-916D-6786102F6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2176</Words>
  <Application>Microsoft Office PowerPoint</Application>
  <PresentationFormat>Widescreen</PresentationFormat>
  <Paragraphs>320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Calibri</vt:lpstr>
      <vt:lpstr>Calibri Light</vt:lpstr>
      <vt:lpstr>Century Gothic</vt:lpstr>
      <vt:lpstr>Courier New</vt:lpstr>
      <vt:lpstr>Helvetica</vt:lpstr>
      <vt:lpstr>inherit</vt:lpstr>
      <vt:lpstr>Symbol</vt:lpstr>
      <vt:lpstr>Times New Roman</vt:lpstr>
      <vt:lpstr>Wingdings</vt:lpstr>
      <vt:lpstr>Wingdings 3</vt:lpstr>
      <vt:lpstr>Office Theme</vt:lpstr>
      <vt:lpstr>Theme1</vt:lpstr>
      <vt:lpstr>پایش وارزشیابی و ارزشیابی و ارتقای کیفیت               برنامه های سلامت</vt:lpstr>
      <vt:lpstr>نظارت و اهمیت آن در مبانی دینی</vt:lpstr>
      <vt:lpstr>مقدمه </vt:lpstr>
      <vt:lpstr>تعاریف</vt:lpstr>
      <vt:lpstr>اهمیت نظارت</vt:lpstr>
      <vt:lpstr>انواع نظارت از منظر زمانی</vt:lpstr>
      <vt:lpstr>شیوه های نظارت</vt:lpstr>
      <vt:lpstr>عناصر نظام نظارتی</vt:lpstr>
      <vt:lpstr>پایش</vt:lpstr>
      <vt:lpstr>ادامه</vt:lpstr>
      <vt:lpstr>ارزشیابی</vt:lpstr>
      <vt:lpstr>خصوصیات یک نظارت و پایش خوب : </vt:lpstr>
      <vt:lpstr>ادامه</vt:lpstr>
      <vt:lpstr>انواع نظارت از منظر نوع ناظر</vt:lpstr>
      <vt:lpstr>اصول نظارت</vt:lpstr>
      <vt:lpstr>ادامه</vt:lpstr>
      <vt:lpstr>در پایش استاندارد،  می بایست به بخش های هفت گانه زیر توجه اکید نمود: </vt:lpstr>
      <vt:lpstr>PowerPoint Presentation</vt:lpstr>
      <vt:lpstr>ادامه ........</vt:lpstr>
      <vt:lpstr>الگوی پیشنهادی جهت نظارت لایه به لایه (نظارت آبشاری ) حوزه بهداشت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پایش و ارزشیابی</dc:title>
  <dc:creator>Windows User</dc:creator>
  <cp:lastModifiedBy>زهرا سورگي</cp:lastModifiedBy>
  <cp:revision>34</cp:revision>
  <dcterms:created xsi:type="dcterms:W3CDTF">2018-06-18T08:03:58Z</dcterms:created>
  <dcterms:modified xsi:type="dcterms:W3CDTF">2022-12-19T06:09:21Z</dcterms:modified>
</cp:coreProperties>
</file>