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8" r:id="rId4"/>
  </p:sldMasterIdLst>
  <p:notesMasterIdLst>
    <p:notesMasterId r:id="rId65"/>
  </p:notesMasterIdLst>
  <p:sldIdLst>
    <p:sldId id="257" r:id="rId5"/>
    <p:sldId id="262" r:id="rId6"/>
    <p:sldId id="259" r:id="rId7"/>
    <p:sldId id="269" r:id="rId8"/>
    <p:sldId id="260" r:id="rId9"/>
    <p:sldId id="270" r:id="rId10"/>
    <p:sldId id="264" r:id="rId11"/>
    <p:sldId id="271" r:id="rId12"/>
    <p:sldId id="266" r:id="rId13"/>
    <p:sldId id="272" r:id="rId14"/>
    <p:sldId id="273" r:id="rId15"/>
    <p:sldId id="274" r:id="rId16"/>
    <p:sldId id="275" r:id="rId17"/>
    <p:sldId id="276" r:id="rId18"/>
    <p:sldId id="277" r:id="rId19"/>
    <p:sldId id="278" r:id="rId20"/>
    <p:sldId id="279" r:id="rId21"/>
    <p:sldId id="285" r:id="rId22"/>
    <p:sldId id="280" r:id="rId23"/>
    <p:sldId id="281" r:id="rId24"/>
    <p:sldId id="282" r:id="rId25"/>
    <p:sldId id="283" r:id="rId26"/>
    <p:sldId id="284" r:id="rId27"/>
    <p:sldId id="286" r:id="rId28"/>
    <p:sldId id="287" r:id="rId29"/>
    <p:sldId id="288" r:id="rId30"/>
    <p:sldId id="289" r:id="rId31"/>
    <p:sldId id="290" r:id="rId32"/>
    <p:sldId id="291" r:id="rId33"/>
    <p:sldId id="293" r:id="rId34"/>
    <p:sldId id="292" r:id="rId35"/>
    <p:sldId id="294" r:id="rId36"/>
    <p:sldId id="295" r:id="rId37"/>
    <p:sldId id="297" r:id="rId38"/>
    <p:sldId id="298" r:id="rId39"/>
    <p:sldId id="304" r:id="rId40"/>
    <p:sldId id="305" r:id="rId41"/>
    <p:sldId id="306" r:id="rId42"/>
    <p:sldId id="307" r:id="rId43"/>
    <p:sldId id="308" r:id="rId44"/>
    <p:sldId id="309" r:id="rId45"/>
    <p:sldId id="310" r:id="rId46"/>
    <p:sldId id="311" r:id="rId47"/>
    <p:sldId id="312" r:id="rId48"/>
    <p:sldId id="313" r:id="rId49"/>
    <p:sldId id="314" r:id="rId50"/>
    <p:sldId id="315" r:id="rId51"/>
    <p:sldId id="316" r:id="rId52"/>
    <p:sldId id="317" r:id="rId53"/>
    <p:sldId id="318" r:id="rId54"/>
    <p:sldId id="319" r:id="rId55"/>
    <p:sldId id="320" r:id="rId56"/>
    <p:sldId id="321" r:id="rId57"/>
    <p:sldId id="322" r:id="rId58"/>
    <p:sldId id="323" r:id="rId59"/>
    <p:sldId id="324" r:id="rId60"/>
    <p:sldId id="325" r:id="rId61"/>
    <p:sldId id="326" r:id="rId62"/>
    <p:sldId id="327" r:id="rId63"/>
    <p:sldId id="328" r:id="rId64"/>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0A95087-4290-4086-B314-130D5D13DE81}">
          <p14:sldIdLst>
            <p14:sldId id="257"/>
            <p14:sldId id="262"/>
            <p14:sldId id="259"/>
            <p14:sldId id="269"/>
            <p14:sldId id="260"/>
            <p14:sldId id="270"/>
            <p14:sldId id="264"/>
            <p14:sldId id="271"/>
            <p14:sldId id="266"/>
            <p14:sldId id="272"/>
            <p14:sldId id="273"/>
            <p14:sldId id="274"/>
            <p14:sldId id="275"/>
            <p14:sldId id="276"/>
            <p14:sldId id="277"/>
            <p14:sldId id="278"/>
            <p14:sldId id="279"/>
            <p14:sldId id="285"/>
            <p14:sldId id="280"/>
            <p14:sldId id="281"/>
            <p14:sldId id="282"/>
            <p14:sldId id="283"/>
            <p14:sldId id="284"/>
            <p14:sldId id="286"/>
            <p14:sldId id="287"/>
            <p14:sldId id="288"/>
            <p14:sldId id="289"/>
            <p14:sldId id="290"/>
            <p14:sldId id="291"/>
            <p14:sldId id="293"/>
            <p14:sldId id="292"/>
            <p14:sldId id="294"/>
            <p14:sldId id="295"/>
            <p14:sldId id="297"/>
            <p14:sldId id="298"/>
          </p14:sldIdLst>
        </p14:section>
        <p14:section name="Untitled Section" id="{ECBF6309-3E49-4058-9CD6-030D6E717319}">
          <p14:sldIdLst>
            <p14:sldId id="304"/>
            <p14:sldId id="305"/>
            <p14:sldId id="306"/>
            <p14:sldId id="307"/>
            <p14:sldId id="308"/>
            <p14:sldId id="309"/>
            <p14:sldId id="310"/>
            <p14:sldId id="311"/>
            <p14:sldId id="312"/>
            <p14:sldId id="313"/>
            <p14:sldId id="314"/>
            <p14:sldId id="315"/>
            <p14:sldId id="316"/>
            <p14:sldId id="317"/>
            <p14:sldId id="318"/>
            <p14:sldId id="319"/>
            <p14:sldId id="320"/>
            <p14:sldId id="321"/>
            <p14:sldId id="322"/>
            <p14:sldId id="323"/>
            <p14:sldId id="324"/>
            <p14:sldId id="325"/>
            <p14:sldId id="326"/>
            <p14:sldId id="327"/>
            <p14:sldId id="328"/>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984" autoAdjust="0"/>
    <p:restoredTop sz="94660"/>
  </p:normalViewPr>
  <p:slideViewPr>
    <p:cSldViewPr snapToGrid="0">
      <p:cViewPr varScale="1">
        <p:scale>
          <a:sx n="114" d="100"/>
          <a:sy n="114" d="100"/>
        </p:scale>
        <p:origin x="186" y="114"/>
      </p:cViewPr>
      <p:guideLst/>
    </p:cSldViewPr>
  </p:slideViewPr>
  <p:notesTextViewPr>
    <p:cViewPr>
      <p:scale>
        <a:sx n="1" d="1"/>
        <a:sy n="1" d="1"/>
      </p:scale>
      <p:origin x="0" y="0"/>
    </p:cViewPr>
  </p:notesTextViewPr>
  <p:notesViewPr>
    <p:cSldViewPr snapToGrid="0">
      <p:cViewPr varScale="1">
        <p:scale>
          <a:sx n="80" d="100"/>
          <a:sy n="80" d="100"/>
        </p:scale>
        <p:origin x="1626" y="60"/>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presProps" Target="presProps.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99BD2D7D-0340-447F-A0D6-41F7BD1B1E45}" type="datetimeFigureOut">
              <a:rPr lang="fa-IR" smtClean="0"/>
              <a:t>26/05/1444</a:t>
            </a:fld>
            <a:endParaRPr lang="fa-I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6" name="Footer Placeholder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5E682C11-172D-44E0-922F-C7FB1875A4C2}" type="slidenum">
              <a:rPr lang="fa-IR" smtClean="0"/>
              <a:t>‹#›</a:t>
            </a:fld>
            <a:endParaRPr lang="fa-IR"/>
          </a:p>
        </p:txBody>
      </p:sp>
    </p:spTree>
    <p:extLst>
      <p:ext uri="{BB962C8B-B14F-4D97-AF65-F5344CB8AC3E}">
        <p14:creationId xmlns:p14="http://schemas.microsoft.com/office/powerpoint/2010/main" val="15258015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F4BA574-0190-46D4-8401-6ED487478280}" type="datetimeFigureOut">
              <a:rPr lang="fa-IR" smtClean="0"/>
              <a:t>26/05/1444</a:t>
            </a:fld>
            <a:endParaRPr lang="fa-IR"/>
          </a:p>
        </p:txBody>
      </p:sp>
      <p:sp>
        <p:nvSpPr>
          <p:cNvPr id="5" name="Footer Placeholder 4"/>
          <p:cNvSpPr>
            <a:spLocks noGrp="1"/>
          </p:cNvSpPr>
          <p:nvPr>
            <p:ph type="ftr" sz="quarter" idx="11"/>
          </p:nvPr>
        </p:nvSpPr>
        <p:spPr/>
        <p:txBody>
          <a:bodyPr/>
          <a:lstStyle/>
          <a:p>
            <a:endParaRPr lang="fa-I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11451D0-5044-49F7-99D2-7664118C91B1}" type="slidenum">
              <a:rPr lang="fa-IR" smtClean="0"/>
              <a:t>‹#›</a:t>
            </a:fld>
            <a:endParaRPr lang="fa-IR"/>
          </a:p>
        </p:txBody>
      </p:sp>
    </p:spTree>
    <p:extLst>
      <p:ext uri="{BB962C8B-B14F-4D97-AF65-F5344CB8AC3E}">
        <p14:creationId xmlns:p14="http://schemas.microsoft.com/office/powerpoint/2010/main" val="42040582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4BA574-0190-46D4-8401-6ED487478280}" type="datetimeFigureOut">
              <a:rPr lang="fa-IR" smtClean="0"/>
              <a:t>26/05/1444</a:t>
            </a:fld>
            <a:endParaRPr lang="fa-IR"/>
          </a:p>
        </p:txBody>
      </p:sp>
      <p:sp>
        <p:nvSpPr>
          <p:cNvPr id="5" name="Footer Placeholder 4"/>
          <p:cNvSpPr>
            <a:spLocks noGrp="1"/>
          </p:cNvSpPr>
          <p:nvPr>
            <p:ph type="ftr" sz="quarter" idx="11"/>
          </p:nvPr>
        </p:nvSpPr>
        <p:spPr/>
        <p:txBody>
          <a:bodyPr/>
          <a:lstStyle/>
          <a:p>
            <a:endParaRPr lang="fa-I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11451D0-5044-49F7-99D2-7664118C91B1}" type="slidenum">
              <a:rPr lang="fa-IR" smtClean="0"/>
              <a:t>‹#›</a:t>
            </a:fld>
            <a:endParaRPr lang="fa-IR"/>
          </a:p>
        </p:txBody>
      </p:sp>
    </p:spTree>
    <p:extLst>
      <p:ext uri="{BB962C8B-B14F-4D97-AF65-F5344CB8AC3E}">
        <p14:creationId xmlns:p14="http://schemas.microsoft.com/office/powerpoint/2010/main" val="2593169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4BA574-0190-46D4-8401-6ED487478280}" type="datetimeFigureOut">
              <a:rPr lang="fa-IR" smtClean="0"/>
              <a:t>26/05/1444</a:t>
            </a:fld>
            <a:endParaRPr lang="fa-IR"/>
          </a:p>
        </p:txBody>
      </p:sp>
      <p:sp>
        <p:nvSpPr>
          <p:cNvPr id="5" name="Footer Placeholder 4"/>
          <p:cNvSpPr>
            <a:spLocks noGrp="1"/>
          </p:cNvSpPr>
          <p:nvPr>
            <p:ph type="ftr" sz="quarter" idx="11"/>
          </p:nvPr>
        </p:nvSpPr>
        <p:spPr/>
        <p:txBody>
          <a:bodyPr/>
          <a:lstStyle/>
          <a:p>
            <a:endParaRPr lang="fa-I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11451D0-5044-49F7-99D2-7664118C91B1}" type="slidenum">
              <a:rPr lang="fa-IR" smtClean="0"/>
              <a:t>‹#›</a:t>
            </a:fld>
            <a:endParaRPr lang="fa-I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656899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2F4BA574-0190-46D4-8401-6ED487478280}" type="datetimeFigureOut">
              <a:rPr lang="fa-IR" smtClean="0"/>
              <a:t>26/05/1444</a:t>
            </a:fld>
            <a:endParaRPr lang="fa-IR"/>
          </a:p>
        </p:txBody>
      </p:sp>
      <p:sp>
        <p:nvSpPr>
          <p:cNvPr id="6" name="Footer Placeholder 5"/>
          <p:cNvSpPr>
            <a:spLocks noGrp="1"/>
          </p:cNvSpPr>
          <p:nvPr>
            <p:ph type="ftr" sz="quarter" idx="11"/>
          </p:nvPr>
        </p:nvSpPr>
        <p:spPr/>
        <p:txBody>
          <a:bodyPr/>
          <a:lstStyle/>
          <a:p>
            <a:endParaRPr lang="fa-I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11451D0-5044-49F7-99D2-7664118C91B1}" type="slidenum">
              <a:rPr lang="fa-IR" smtClean="0"/>
              <a:t>‹#›</a:t>
            </a:fld>
            <a:endParaRPr lang="fa-IR"/>
          </a:p>
        </p:txBody>
      </p:sp>
    </p:spTree>
    <p:extLst>
      <p:ext uri="{BB962C8B-B14F-4D97-AF65-F5344CB8AC3E}">
        <p14:creationId xmlns:p14="http://schemas.microsoft.com/office/powerpoint/2010/main" val="18983265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2F4BA574-0190-46D4-8401-6ED487478280}" type="datetimeFigureOut">
              <a:rPr lang="fa-IR" smtClean="0"/>
              <a:t>26/05/1444</a:t>
            </a:fld>
            <a:endParaRPr lang="fa-IR"/>
          </a:p>
        </p:txBody>
      </p:sp>
      <p:sp>
        <p:nvSpPr>
          <p:cNvPr id="6" name="Footer Placeholder 5"/>
          <p:cNvSpPr>
            <a:spLocks noGrp="1"/>
          </p:cNvSpPr>
          <p:nvPr>
            <p:ph type="ftr" sz="quarter" idx="11"/>
          </p:nvPr>
        </p:nvSpPr>
        <p:spPr/>
        <p:txBody>
          <a:bodyPr/>
          <a:lstStyle/>
          <a:p>
            <a:endParaRPr lang="fa-I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11451D0-5044-49F7-99D2-7664118C91B1}" type="slidenum">
              <a:rPr lang="fa-IR" smtClean="0"/>
              <a:t>‹#›</a:t>
            </a:fld>
            <a:endParaRPr lang="fa-I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215648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2F4BA574-0190-46D4-8401-6ED487478280}" type="datetimeFigureOut">
              <a:rPr lang="fa-IR" smtClean="0"/>
              <a:t>26/05/1444</a:t>
            </a:fld>
            <a:endParaRPr lang="fa-IR"/>
          </a:p>
        </p:txBody>
      </p:sp>
      <p:sp>
        <p:nvSpPr>
          <p:cNvPr id="6" name="Footer Placeholder 5"/>
          <p:cNvSpPr>
            <a:spLocks noGrp="1"/>
          </p:cNvSpPr>
          <p:nvPr>
            <p:ph type="ftr" sz="quarter" idx="11"/>
          </p:nvPr>
        </p:nvSpPr>
        <p:spPr/>
        <p:txBody>
          <a:bodyPr/>
          <a:lstStyle/>
          <a:p>
            <a:endParaRPr lang="fa-I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11451D0-5044-49F7-99D2-7664118C91B1}" type="slidenum">
              <a:rPr lang="fa-IR" smtClean="0"/>
              <a:t>‹#›</a:t>
            </a:fld>
            <a:endParaRPr lang="fa-IR"/>
          </a:p>
        </p:txBody>
      </p:sp>
    </p:spTree>
    <p:extLst>
      <p:ext uri="{BB962C8B-B14F-4D97-AF65-F5344CB8AC3E}">
        <p14:creationId xmlns:p14="http://schemas.microsoft.com/office/powerpoint/2010/main" val="8444576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4BA574-0190-46D4-8401-6ED487478280}" type="datetimeFigureOut">
              <a:rPr lang="fa-IR" smtClean="0"/>
              <a:t>26/05/1444</a:t>
            </a:fld>
            <a:endParaRPr lang="fa-IR"/>
          </a:p>
        </p:txBody>
      </p:sp>
      <p:sp>
        <p:nvSpPr>
          <p:cNvPr id="5" name="Footer Placeholder 4"/>
          <p:cNvSpPr>
            <a:spLocks noGrp="1"/>
          </p:cNvSpPr>
          <p:nvPr>
            <p:ph type="ftr" sz="quarter" idx="11"/>
          </p:nvPr>
        </p:nvSpPr>
        <p:spPr/>
        <p:txBody>
          <a:bodyPr/>
          <a:lstStyle/>
          <a:p>
            <a:endParaRPr lang="fa-I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11451D0-5044-49F7-99D2-7664118C91B1}" type="slidenum">
              <a:rPr lang="fa-IR" smtClean="0"/>
              <a:t>‹#›</a:t>
            </a:fld>
            <a:endParaRPr lang="fa-IR"/>
          </a:p>
        </p:txBody>
      </p:sp>
    </p:spTree>
    <p:extLst>
      <p:ext uri="{BB962C8B-B14F-4D97-AF65-F5344CB8AC3E}">
        <p14:creationId xmlns:p14="http://schemas.microsoft.com/office/powerpoint/2010/main" val="23690049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4BA574-0190-46D4-8401-6ED487478280}" type="datetimeFigureOut">
              <a:rPr lang="fa-IR" smtClean="0"/>
              <a:t>26/05/1444</a:t>
            </a:fld>
            <a:endParaRPr lang="fa-IR"/>
          </a:p>
        </p:txBody>
      </p:sp>
      <p:sp>
        <p:nvSpPr>
          <p:cNvPr id="5" name="Footer Placeholder 4"/>
          <p:cNvSpPr>
            <a:spLocks noGrp="1"/>
          </p:cNvSpPr>
          <p:nvPr>
            <p:ph type="ftr" sz="quarter" idx="11"/>
          </p:nvPr>
        </p:nvSpPr>
        <p:spPr/>
        <p:txBody>
          <a:bodyPr/>
          <a:lstStyle/>
          <a:p>
            <a:endParaRPr lang="fa-I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11451D0-5044-49F7-99D2-7664118C91B1}" type="slidenum">
              <a:rPr lang="fa-IR" smtClean="0"/>
              <a:t>‹#›</a:t>
            </a:fld>
            <a:endParaRPr lang="fa-IR"/>
          </a:p>
        </p:txBody>
      </p:sp>
    </p:spTree>
    <p:extLst>
      <p:ext uri="{BB962C8B-B14F-4D97-AF65-F5344CB8AC3E}">
        <p14:creationId xmlns:p14="http://schemas.microsoft.com/office/powerpoint/2010/main" val="927096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4BA574-0190-46D4-8401-6ED487478280}" type="datetimeFigureOut">
              <a:rPr lang="fa-IR" smtClean="0"/>
              <a:t>26/05/1444</a:t>
            </a:fld>
            <a:endParaRPr lang="fa-IR"/>
          </a:p>
        </p:txBody>
      </p:sp>
      <p:sp>
        <p:nvSpPr>
          <p:cNvPr id="5" name="Footer Placeholder 4"/>
          <p:cNvSpPr>
            <a:spLocks noGrp="1"/>
          </p:cNvSpPr>
          <p:nvPr>
            <p:ph type="ftr" sz="quarter" idx="11"/>
          </p:nvPr>
        </p:nvSpPr>
        <p:spPr/>
        <p:txBody>
          <a:bodyPr/>
          <a:lstStyle/>
          <a:p>
            <a:endParaRPr lang="fa-I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11451D0-5044-49F7-99D2-7664118C91B1}" type="slidenum">
              <a:rPr lang="fa-IR" smtClean="0"/>
              <a:t>‹#›</a:t>
            </a:fld>
            <a:endParaRPr lang="fa-IR"/>
          </a:p>
        </p:txBody>
      </p:sp>
    </p:spTree>
    <p:extLst>
      <p:ext uri="{BB962C8B-B14F-4D97-AF65-F5344CB8AC3E}">
        <p14:creationId xmlns:p14="http://schemas.microsoft.com/office/powerpoint/2010/main" val="2368542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4BA574-0190-46D4-8401-6ED487478280}" type="datetimeFigureOut">
              <a:rPr lang="fa-IR" smtClean="0"/>
              <a:t>26/05/1444</a:t>
            </a:fld>
            <a:endParaRPr lang="fa-IR"/>
          </a:p>
        </p:txBody>
      </p:sp>
      <p:sp>
        <p:nvSpPr>
          <p:cNvPr id="5" name="Footer Placeholder 4"/>
          <p:cNvSpPr>
            <a:spLocks noGrp="1"/>
          </p:cNvSpPr>
          <p:nvPr>
            <p:ph type="ftr" sz="quarter" idx="11"/>
          </p:nvPr>
        </p:nvSpPr>
        <p:spPr/>
        <p:txBody>
          <a:bodyPr/>
          <a:lstStyle/>
          <a:p>
            <a:endParaRPr lang="fa-I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11451D0-5044-49F7-99D2-7664118C91B1}" type="slidenum">
              <a:rPr lang="fa-IR" smtClean="0"/>
              <a:t>‹#›</a:t>
            </a:fld>
            <a:endParaRPr lang="fa-IR"/>
          </a:p>
        </p:txBody>
      </p:sp>
    </p:spTree>
    <p:extLst>
      <p:ext uri="{BB962C8B-B14F-4D97-AF65-F5344CB8AC3E}">
        <p14:creationId xmlns:p14="http://schemas.microsoft.com/office/powerpoint/2010/main" val="1419878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F4BA574-0190-46D4-8401-6ED487478280}" type="datetimeFigureOut">
              <a:rPr lang="fa-IR" smtClean="0"/>
              <a:t>26/05/1444</a:t>
            </a:fld>
            <a:endParaRPr lang="fa-IR"/>
          </a:p>
        </p:txBody>
      </p:sp>
      <p:sp>
        <p:nvSpPr>
          <p:cNvPr id="6" name="Footer Placeholder 5"/>
          <p:cNvSpPr>
            <a:spLocks noGrp="1"/>
          </p:cNvSpPr>
          <p:nvPr>
            <p:ph type="ftr" sz="quarter" idx="11"/>
          </p:nvPr>
        </p:nvSpPr>
        <p:spPr/>
        <p:txBody>
          <a:bodyPr/>
          <a:lstStyle/>
          <a:p>
            <a:endParaRPr lang="fa-I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11451D0-5044-49F7-99D2-7664118C91B1}" type="slidenum">
              <a:rPr lang="fa-IR" smtClean="0"/>
              <a:t>‹#›</a:t>
            </a:fld>
            <a:endParaRPr lang="fa-IR"/>
          </a:p>
        </p:txBody>
      </p:sp>
    </p:spTree>
    <p:extLst>
      <p:ext uri="{BB962C8B-B14F-4D97-AF65-F5344CB8AC3E}">
        <p14:creationId xmlns:p14="http://schemas.microsoft.com/office/powerpoint/2010/main" val="1493601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F4BA574-0190-46D4-8401-6ED487478280}" type="datetimeFigureOut">
              <a:rPr lang="fa-IR" smtClean="0"/>
              <a:t>26/05/1444</a:t>
            </a:fld>
            <a:endParaRPr lang="fa-IR"/>
          </a:p>
        </p:txBody>
      </p:sp>
      <p:sp>
        <p:nvSpPr>
          <p:cNvPr id="8" name="Footer Placeholder 7"/>
          <p:cNvSpPr>
            <a:spLocks noGrp="1"/>
          </p:cNvSpPr>
          <p:nvPr>
            <p:ph type="ftr" sz="quarter" idx="11"/>
          </p:nvPr>
        </p:nvSpPr>
        <p:spPr/>
        <p:txBody>
          <a:bodyPr/>
          <a:lstStyle/>
          <a:p>
            <a:endParaRPr lang="fa-I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11451D0-5044-49F7-99D2-7664118C91B1}" type="slidenum">
              <a:rPr lang="fa-IR" smtClean="0"/>
              <a:t>‹#›</a:t>
            </a:fld>
            <a:endParaRPr lang="fa-IR"/>
          </a:p>
        </p:txBody>
      </p:sp>
    </p:spTree>
    <p:extLst>
      <p:ext uri="{BB962C8B-B14F-4D97-AF65-F5344CB8AC3E}">
        <p14:creationId xmlns:p14="http://schemas.microsoft.com/office/powerpoint/2010/main" val="1235322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4BA574-0190-46D4-8401-6ED487478280}" type="datetimeFigureOut">
              <a:rPr lang="fa-IR" smtClean="0"/>
              <a:t>26/05/1444</a:t>
            </a:fld>
            <a:endParaRPr lang="fa-IR"/>
          </a:p>
        </p:txBody>
      </p:sp>
      <p:sp>
        <p:nvSpPr>
          <p:cNvPr id="4" name="Footer Placeholder 3"/>
          <p:cNvSpPr>
            <a:spLocks noGrp="1"/>
          </p:cNvSpPr>
          <p:nvPr>
            <p:ph type="ftr" sz="quarter" idx="11"/>
          </p:nvPr>
        </p:nvSpPr>
        <p:spPr/>
        <p:txBody>
          <a:bodyPr/>
          <a:lstStyle/>
          <a:p>
            <a:endParaRPr lang="fa-I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11451D0-5044-49F7-99D2-7664118C91B1}" type="slidenum">
              <a:rPr lang="fa-IR" smtClean="0"/>
              <a:t>‹#›</a:t>
            </a:fld>
            <a:endParaRPr lang="fa-IR"/>
          </a:p>
        </p:txBody>
      </p:sp>
    </p:spTree>
    <p:extLst>
      <p:ext uri="{BB962C8B-B14F-4D97-AF65-F5344CB8AC3E}">
        <p14:creationId xmlns:p14="http://schemas.microsoft.com/office/powerpoint/2010/main" val="3414650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4BA574-0190-46D4-8401-6ED487478280}" type="datetimeFigureOut">
              <a:rPr lang="fa-IR" smtClean="0"/>
              <a:t>26/05/1444</a:t>
            </a:fld>
            <a:endParaRPr lang="fa-IR"/>
          </a:p>
        </p:txBody>
      </p:sp>
      <p:sp>
        <p:nvSpPr>
          <p:cNvPr id="3" name="Footer Placeholder 2"/>
          <p:cNvSpPr>
            <a:spLocks noGrp="1"/>
          </p:cNvSpPr>
          <p:nvPr>
            <p:ph type="ftr" sz="quarter" idx="11"/>
          </p:nvPr>
        </p:nvSpPr>
        <p:spPr/>
        <p:txBody>
          <a:bodyPr/>
          <a:lstStyle/>
          <a:p>
            <a:endParaRPr lang="fa-I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11451D0-5044-49F7-99D2-7664118C91B1}" type="slidenum">
              <a:rPr lang="fa-IR" smtClean="0"/>
              <a:t>‹#›</a:t>
            </a:fld>
            <a:endParaRPr lang="fa-IR"/>
          </a:p>
        </p:txBody>
      </p:sp>
    </p:spTree>
    <p:extLst>
      <p:ext uri="{BB962C8B-B14F-4D97-AF65-F5344CB8AC3E}">
        <p14:creationId xmlns:p14="http://schemas.microsoft.com/office/powerpoint/2010/main" val="668225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F4BA574-0190-46D4-8401-6ED487478280}" type="datetimeFigureOut">
              <a:rPr lang="fa-IR" smtClean="0"/>
              <a:t>26/05/1444</a:t>
            </a:fld>
            <a:endParaRPr lang="fa-IR"/>
          </a:p>
        </p:txBody>
      </p:sp>
      <p:sp>
        <p:nvSpPr>
          <p:cNvPr id="6" name="Footer Placeholder 5"/>
          <p:cNvSpPr>
            <a:spLocks noGrp="1"/>
          </p:cNvSpPr>
          <p:nvPr>
            <p:ph type="ftr" sz="quarter" idx="11"/>
          </p:nvPr>
        </p:nvSpPr>
        <p:spPr/>
        <p:txBody>
          <a:bodyPr/>
          <a:lstStyle/>
          <a:p>
            <a:endParaRPr lang="fa-I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11451D0-5044-49F7-99D2-7664118C91B1}" type="slidenum">
              <a:rPr lang="fa-IR" smtClean="0"/>
              <a:t>‹#›</a:t>
            </a:fld>
            <a:endParaRPr lang="fa-IR"/>
          </a:p>
        </p:txBody>
      </p:sp>
    </p:spTree>
    <p:extLst>
      <p:ext uri="{BB962C8B-B14F-4D97-AF65-F5344CB8AC3E}">
        <p14:creationId xmlns:p14="http://schemas.microsoft.com/office/powerpoint/2010/main" val="576516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F4BA574-0190-46D4-8401-6ED487478280}" type="datetimeFigureOut">
              <a:rPr lang="fa-IR" smtClean="0"/>
              <a:t>26/05/1444</a:t>
            </a:fld>
            <a:endParaRPr lang="fa-IR"/>
          </a:p>
        </p:txBody>
      </p:sp>
      <p:sp>
        <p:nvSpPr>
          <p:cNvPr id="6" name="Footer Placeholder 5"/>
          <p:cNvSpPr>
            <a:spLocks noGrp="1"/>
          </p:cNvSpPr>
          <p:nvPr>
            <p:ph type="ftr" sz="quarter" idx="11"/>
          </p:nvPr>
        </p:nvSpPr>
        <p:spPr/>
        <p:txBody>
          <a:bodyPr/>
          <a:lstStyle/>
          <a:p>
            <a:endParaRPr lang="fa-I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11451D0-5044-49F7-99D2-7664118C91B1}" type="slidenum">
              <a:rPr lang="fa-IR" smtClean="0"/>
              <a:t>‹#›</a:t>
            </a:fld>
            <a:endParaRPr lang="fa-IR"/>
          </a:p>
        </p:txBody>
      </p:sp>
    </p:spTree>
    <p:extLst>
      <p:ext uri="{BB962C8B-B14F-4D97-AF65-F5344CB8AC3E}">
        <p14:creationId xmlns:p14="http://schemas.microsoft.com/office/powerpoint/2010/main" val="2829650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microsoft.com/office/2007/relationships/hdphoto" Target="../media/hdphoto1.wdp"/><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36" name="Content Placeholder 3"/>
          <p:cNvPicPr>
            <a:picLocks noChangeAspect="1"/>
          </p:cNvPicPr>
          <p:nvPr userDrawn="1"/>
        </p:nvPicPr>
        <p:blipFill>
          <a:blip r:embed="rId18" cstate="print">
            <a:duotone>
              <a:schemeClr val="bg2">
                <a:shade val="45000"/>
                <a:satMod val="135000"/>
              </a:schemeClr>
              <a:prstClr val="white"/>
            </a:duotone>
            <a:extLst>
              <a:ext uri="{BEBA8EAE-BF5A-486C-A8C5-ECC9F3942E4B}">
                <a14:imgProps xmlns:a14="http://schemas.microsoft.com/office/drawing/2010/main">
                  <a14:imgLayer r:embed="rId19">
                    <a14:imgEffect>
                      <a14:sharpenSoften amount="-25000"/>
                    </a14:imgEffect>
                    <a14:imgEffect>
                      <a14:colorTemperature colorTemp="4700"/>
                    </a14:imgEffect>
                    <a14:imgEffect>
                      <a14:saturation sat="0"/>
                    </a14:imgEffect>
                    <a14:imgEffect>
                      <a14:brightnessContrast bright="40000" contrast="-20000"/>
                    </a14:imgEffect>
                  </a14:imgLayer>
                </a14:imgProps>
              </a:ext>
              <a:ext uri="{28A0092B-C50C-407E-A947-70E740481C1C}">
                <a14:useLocalDpi xmlns:a14="http://schemas.microsoft.com/office/drawing/2010/main" val="0"/>
              </a:ext>
            </a:extLst>
          </a:blip>
          <a:stretch>
            <a:fillRect/>
          </a:stretch>
        </p:blipFill>
        <p:spPr>
          <a:xfrm>
            <a:off x="5157788" y="2166870"/>
            <a:ext cx="2923659" cy="3781376"/>
          </a:xfrm>
          <a:prstGeom prst="rect">
            <a:avLst/>
          </a:prstGeom>
        </p:spPr>
      </p:pic>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F4BA574-0190-46D4-8401-6ED487478280}" type="datetimeFigureOut">
              <a:rPr lang="fa-IR" smtClean="0"/>
              <a:t>26/05/1444</a:t>
            </a:fld>
            <a:endParaRPr lang="fa-I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a-I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11451D0-5044-49F7-99D2-7664118C91B1}" type="slidenum">
              <a:rPr lang="fa-IR" smtClean="0"/>
              <a:t>‹#›</a:t>
            </a:fld>
            <a:endParaRPr lang="fa-IR"/>
          </a:p>
        </p:txBody>
      </p:sp>
    </p:spTree>
    <p:extLst>
      <p:ext uri="{BB962C8B-B14F-4D97-AF65-F5344CB8AC3E}">
        <p14:creationId xmlns:p14="http://schemas.microsoft.com/office/powerpoint/2010/main" val="4097582339"/>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ctr" defTabSz="457200" rtl="1" eaLnBrk="1" latinLnBrk="0" hangingPunct="1">
        <a:spcBef>
          <a:spcPct val="0"/>
        </a:spcBef>
        <a:buNone/>
        <a:defRPr sz="4000" kern="1200">
          <a:solidFill>
            <a:schemeClr val="tx1">
              <a:lumMod val="85000"/>
              <a:lumOff val="15000"/>
            </a:schemeClr>
          </a:solidFill>
          <a:latin typeface="+mj-lt"/>
          <a:ea typeface="+mj-ea"/>
          <a:cs typeface="B Titr" panose="00000700000000000000" pitchFamily="2" charset="-78"/>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0" indent="0" algn="r" defTabSz="457200" rtl="1" eaLnBrk="1" latinLnBrk="0" hangingPunct="1">
        <a:spcBef>
          <a:spcPts val="1000"/>
        </a:spcBef>
        <a:spcAft>
          <a:spcPts val="0"/>
        </a:spcAft>
        <a:buClr>
          <a:schemeClr val="accent1"/>
        </a:buClr>
        <a:buFont typeface="Wingdings 3" charset="2"/>
        <a:buNone/>
        <a:defRPr sz="2800" kern="1200">
          <a:solidFill>
            <a:schemeClr val="tx1">
              <a:lumMod val="75000"/>
              <a:lumOff val="25000"/>
            </a:schemeClr>
          </a:solidFill>
          <a:latin typeface="+mn-lt"/>
          <a:ea typeface="+mn-ea"/>
          <a:cs typeface="B Mitra" panose="00000400000000000000" pitchFamily="2" charset="-78"/>
        </a:defRPr>
      </a:lvl1pPr>
      <a:lvl2pPr marL="457200" indent="0" algn="r" defTabSz="457200" rtl="1" eaLnBrk="1" latinLnBrk="0" hangingPunct="1">
        <a:spcBef>
          <a:spcPts val="1000"/>
        </a:spcBef>
        <a:spcAft>
          <a:spcPts val="0"/>
        </a:spcAft>
        <a:buClr>
          <a:schemeClr val="accent1"/>
        </a:buClr>
        <a:buFont typeface="Wingdings 3" charset="2"/>
        <a:buNone/>
        <a:defRPr sz="2400" kern="1200">
          <a:solidFill>
            <a:schemeClr val="tx1">
              <a:lumMod val="75000"/>
              <a:lumOff val="25000"/>
            </a:schemeClr>
          </a:solidFill>
          <a:latin typeface="+mn-lt"/>
          <a:ea typeface="+mn-ea"/>
          <a:cs typeface="B Mitra" panose="00000400000000000000" pitchFamily="2" charset="-78"/>
        </a:defRPr>
      </a:lvl2pPr>
      <a:lvl3pPr marL="914400" indent="0" algn="r" defTabSz="457200" rtl="1" eaLnBrk="1" latinLnBrk="0" hangingPunct="1">
        <a:spcBef>
          <a:spcPts val="1000"/>
        </a:spcBef>
        <a:spcAft>
          <a:spcPts val="0"/>
        </a:spcAft>
        <a:buClr>
          <a:schemeClr val="accent1"/>
        </a:buClr>
        <a:buFont typeface="Wingdings 3" charset="2"/>
        <a:buNone/>
        <a:defRPr sz="2400" kern="1200">
          <a:solidFill>
            <a:schemeClr val="tx1">
              <a:lumMod val="75000"/>
              <a:lumOff val="25000"/>
            </a:schemeClr>
          </a:solidFill>
          <a:latin typeface="+mn-lt"/>
          <a:ea typeface="+mn-ea"/>
          <a:cs typeface="B Mitra" panose="00000400000000000000" pitchFamily="2" charset="-78"/>
        </a:defRPr>
      </a:lvl3pPr>
      <a:lvl4pPr marL="1371600" indent="0" algn="r" defTabSz="457200" rtl="1" eaLnBrk="1" latinLnBrk="0" hangingPunct="1">
        <a:spcBef>
          <a:spcPts val="1000"/>
        </a:spcBef>
        <a:spcAft>
          <a:spcPts val="0"/>
        </a:spcAft>
        <a:buClr>
          <a:schemeClr val="accent1"/>
        </a:buClr>
        <a:buFont typeface="Wingdings 3" charset="2"/>
        <a:buNone/>
        <a:defRPr sz="2400" kern="1200">
          <a:solidFill>
            <a:schemeClr val="tx1">
              <a:lumMod val="75000"/>
              <a:lumOff val="25000"/>
            </a:schemeClr>
          </a:solidFill>
          <a:latin typeface="+mn-lt"/>
          <a:ea typeface="+mn-ea"/>
          <a:cs typeface="B Mitra" panose="00000400000000000000" pitchFamily="2" charset="-78"/>
        </a:defRPr>
      </a:lvl4pPr>
      <a:lvl5pPr marL="1828800" indent="0" algn="r" defTabSz="457200" rtl="1" eaLnBrk="1" latinLnBrk="0" hangingPunct="1">
        <a:spcBef>
          <a:spcPts val="1000"/>
        </a:spcBef>
        <a:spcAft>
          <a:spcPts val="0"/>
        </a:spcAft>
        <a:buClr>
          <a:schemeClr val="accent1"/>
        </a:buClr>
        <a:buFont typeface="Wingdings 3" charset="2"/>
        <a:buNone/>
        <a:defRPr sz="2400" kern="1200">
          <a:solidFill>
            <a:schemeClr val="tx1">
              <a:lumMod val="75000"/>
              <a:lumOff val="25000"/>
            </a:schemeClr>
          </a:solidFill>
          <a:latin typeface="+mn-lt"/>
          <a:ea typeface="+mn-ea"/>
          <a:cs typeface="B Mitra" panose="00000400000000000000" pitchFamily="2" charset="-78"/>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duotone>
              <a:schemeClr val="bg2">
                <a:shade val="45000"/>
                <a:satMod val="135000"/>
              </a:schemeClr>
              <a:prstClr val="white"/>
            </a:duotone>
            <a:extLst>
              <a:ext uri="{BEBA8EAE-BF5A-486C-A8C5-ECC9F3942E4B}">
                <a14:imgProps xmlns:a14="http://schemas.microsoft.com/office/drawing/2010/main">
                  <a14:imgLayer r:embed="rId3">
                    <a14:imgEffect>
                      <a14:sharpenSoften amount="-25000"/>
                    </a14:imgEffect>
                    <a14:imgEffect>
                      <a14:colorTemperature colorTemp="4700"/>
                    </a14:imgEffect>
                    <a14:imgEffect>
                      <a14:saturation sat="0"/>
                    </a14:imgEffect>
                    <a14:imgEffect>
                      <a14:brightnessContrast bright="40000" contrast="-20000"/>
                    </a14:imgEffect>
                  </a14:imgLayer>
                </a14:imgProps>
              </a:ext>
              <a:ext uri="{28A0092B-C50C-407E-A947-70E740481C1C}">
                <a14:useLocalDpi xmlns:a14="http://schemas.microsoft.com/office/drawing/2010/main" val="0"/>
              </a:ext>
            </a:extLst>
          </a:blip>
          <a:stretch>
            <a:fillRect/>
          </a:stretch>
        </p:blipFill>
        <p:spPr>
          <a:xfrm>
            <a:off x="4600575" y="1981372"/>
            <a:ext cx="3132636" cy="3781376"/>
          </a:xfrm>
        </p:spPr>
      </p:pic>
      <p:sp>
        <p:nvSpPr>
          <p:cNvPr id="2" name="Title 1"/>
          <p:cNvSpPr>
            <a:spLocks noGrp="1"/>
          </p:cNvSpPr>
          <p:nvPr>
            <p:ph type="title"/>
          </p:nvPr>
        </p:nvSpPr>
        <p:spPr>
          <a:xfrm>
            <a:off x="1608083" y="1544942"/>
            <a:ext cx="9916510" cy="1512062"/>
          </a:xfrm>
        </p:spPr>
        <p:txBody>
          <a:bodyPr>
            <a:normAutofit fontScale="90000"/>
          </a:bodyPr>
          <a:lstStyle/>
          <a:p>
            <a:pPr>
              <a:lnSpc>
                <a:spcPct val="150000"/>
              </a:lnSpc>
            </a:pPr>
            <a:r>
              <a:rPr lang="fa-IR" dirty="0"/>
              <a:t>آشنایی با قوانین و دستورعمل ها در نظام شبکه سلامت ایران</a:t>
            </a:r>
          </a:p>
        </p:txBody>
      </p:sp>
      <p:pic>
        <p:nvPicPr>
          <p:cNvPr id="5" name="Picture 4"/>
          <p:cNvPicPr>
            <a:picLocks noChangeAspect="1"/>
          </p:cNvPicPr>
          <p:nvPr/>
        </p:nvPicPr>
        <p:blipFill>
          <a:blip r:embed="rId4"/>
          <a:stretch>
            <a:fillRect/>
          </a:stretch>
        </p:blipFill>
        <p:spPr>
          <a:xfrm>
            <a:off x="4840014" y="-146316"/>
            <a:ext cx="2170364" cy="2127688"/>
          </a:xfrm>
          <a:prstGeom prst="rect">
            <a:avLst/>
          </a:prstGeom>
        </p:spPr>
      </p:pic>
      <p:sp>
        <p:nvSpPr>
          <p:cNvPr id="6" name="Subtitle 2"/>
          <p:cNvSpPr txBox="1">
            <a:spLocks/>
          </p:cNvSpPr>
          <p:nvPr/>
        </p:nvSpPr>
        <p:spPr>
          <a:xfrm>
            <a:off x="3059801" y="3486150"/>
            <a:ext cx="5982346" cy="3107126"/>
          </a:xfrm>
          <a:prstGeom prst="rect">
            <a:avLst/>
          </a:prstGeom>
        </p:spPr>
        <p:txBody>
          <a:bodyPr vert="horz" lIns="91440" tIns="45720" rIns="91440" bIns="45720" rtlCol="0">
            <a:noAutofit/>
          </a:bodyPr>
          <a:lst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nSpc>
                <a:spcPct val="150000"/>
              </a:lnSpc>
              <a:buNone/>
            </a:pPr>
            <a:r>
              <a:rPr lang="fa-IR" sz="2800" b="1" dirty="0">
                <a:solidFill>
                  <a:schemeClr val="tx1"/>
                </a:solidFill>
                <a:cs typeface="B Mitra" panose="00000400000000000000" pitchFamily="2" charset="-78"/>
              </a:rPr>
              <a:t>گروه هدف: </a:t>
            </a:r>
            <a:r>
              <a:rPr lang="fa-IR" sz="2800" dirty="0">
                <a:solidFill>
                  <a:schemeClr val="tx1"/>
                </a:solidFill>
                <a:cs typeface="B Mitra" panose="00000400000000000000" pitchFamily="2" charset="-78"/>
              </a:rPr>
              <a:t>کلیه اعضاء تیم سلامت </a:t>
            </a:r>
          </a:p>
          <a:p>
            <a:pPr marL="0" indent="0">
              <a:lnSpc>
                <a:spcPct val="150000"/>
              </a:lnSpc>
              <a:buNone/>
            </a:pPr>
            <a:r>
              <a:rPr lang="fa-IR" sz="2800" b="1" dirty="0">
                <a:solidFill>
                  <a:schemeClr val="tx1"/>
                </a:solidFill>
                <a:cs typeface="B Mitra" panose="00000400000000000000" pitchFamily="2" charset="-78"/>
              </a:rPr>
              <a:t>ساعت آموزش: </a:t>
            </a:r>
            <a:r>
              <a:rPr lang="fa-IR" sz="2800" dirty="0">
                <a:solidFill>
                  <a:schemeClr val="tx1"/>
                </a:solidFill>
                <a:cs typeface="B Mitra" panose="00000400000000000000" pitchFamily="2" charset="-78"/>
              </a:rPr>
              <a:t>180 دقیقه </a:t>
            </a:r>
          </a:p>
          <a:p>
            <a:pPr marL="0" indent="0">
              <a:lnSpc>
                <a:spcPct val="150000"/>
              </a:lnSpc>
              <a:buNone/>
            </a:pPr>
            <a:r>
              <a:rPr lang="fa-IR" sz="2800" b="1" dirty="0">
                <a:solidFill>
                  <a:schemeClr val="tx1"/>
                </a:solidFill>
                <a:cs typeface="B Mitra" panose="00000400000000000000" pitchFamily="2" charset="-78"/>
              </a:rPr>
              <a:t>واحد تهیه کننده: </a:t>
            </a:r>
            <a:r>
              <a:rPr lang="fa-IR" sz="2800" dirty="0">
                <a:solidFill>
                  <a:schemeClr val="tx1"/>
                </a:solidFill>
                <a:cs typeface="B Mitra" panose="00000400000000000000" pitchFamily="2" charset="-78"/>
              </a:rPr>
              <a:t>اداره پزشک خانواده</a:t>
            </a:r>
          </a:p>
          <a:p>
            <a:pPr marL="0" indent="0">
              <a:lnSpc>
                <a:spcPct val="150000"/>
              </a:lnSpc>
              <a:buNone/>
            </a:pPr>
            <a:r>
              <a:rPr lang="fa-IR" sz="2800" b="1" dirty="0">
                <a:solidFill>
                  <a:schemeClr val="tx1"/>
                </a:solidFill>
                <a:cs typeface="B Mitra" panose="00000400000000000000" pitchFamily="2" charset="-78"/>
              </a:rPr>
              <a:t>تاریخ تهیه: </a:t>
            </a:r>
            <a:r>
              <a:rPr lang="fa-IR" sz="2800" dirty="0">
                <a:solidFill>
                  <a:schemeClr val="tx1"/>
                </a:solidFill>
                <a:cs typeface="B Mitra" panose="00000400000000000000" pitchFamily="2" charset="-78"/>
              </a:rPr>
              <a:t>تیر ماه 1397</a:t>
            </a:r>
            <a:endParaRPr lang="en-US" sz="2800" dirty="0">
              <a:solidFill>
                <a:schemeClr val="tx1"/>
              </a:solidFill>
              <a:cs typeface="B Mitra" panose="00000400000000000000" pitchFamily="2" charset="-78"/>
            </a:endParaRPr>
          </a:p>
        </p:txBody>
      </p:sp>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82550" y="0"/>
            <a:ext cx="1260538" cy="1662171"/>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6008168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04648" y="324676"/>
            <a:ext cx="8911687" cy="1280890"/>
          </a:xfrm>
        </p:spPr>
        <p:txBody>
          <a:bodyPr/>
          <a:lstStyle/>
          <a:p>
            <a:pPr algn="r"/>
            <a:r>
              <a:rPr lang="fa-IR" b="1" dirty="0"/>
              <a:t>ماده 20 : ساعات كار اعضای تيم سلامت</a:t>
            </a:r>
            <a:endParaRPr lang="fa-IR" dirty="0"/>
          </a:p>
        </p:txBody>
      </p:sp>
      <p:sp>
        <p:nvSpPr>
          <p:cNvPr id="3" name="Content Placeholder 2"/>
          <p:cNvSpPr>
            <a:spLocks noGrp="1"/>
          </p:cNvSpPr>
          <p:nvPr>
            <p:ph idx="1"/>
          </p:nvPr>
        </p:nvSpPr>
        <p:spPr>
          <a:xfrm>
            <a:off x="567559" y="1605565"/>
            <a:ext cx="11624441" cy="5088311"/>
          </a:xfrm>
        </p:spPr>
        <p:txBody>
          <a:bodyPr>
            <a:normAutofit/>
          </a:bodyPr>
          <a:lstStyle/>
          <a:p>
            <a:pPr lvl="1" algn="just"/>
            <a:r>
              <a:rPr lang="fa-IR" dirty="0"/>
              <a:t>الف: </a:t>
            </a:r>
            <a:r>
              <a:rPr lang="fa-IR" dirty="0">
                <a:solidFill>
                  <a:schemeClr val="tx1"/>
                </a:solidFill>
              </a:rPr>
              <a:t>ساعت كار موظف تيم سلامت در دو شيفت صبح و بعدازظهر به مدت 8 ساعت كامل به اقتضاي وضعيت آب و هوایي و فرهنگي منطقه و متناسب با بار مراجعه تعيين مي گردد. پایان ساعت فعاليت مركز در روزهاي پنجشنبه در مراكز داراي بيتوته تا 1 بعدازظهر است. چنانچه مركز بدون بيتوته باشد باید پنجشنبه ها یكسره تا ساعت 3 بعدازظهر فعاليت نمایند. فرانشيز ویزیت پزشك خانواده كه بيمار در این زمان باید پرداخت كند معادل 5000 یال است. البته درمورد بيماران اورژانس ناشي از حوادث و تروما ارائه ویزیت و خدمات جانبي در تمامي طول شبانه روز رایگان مي باشد.</a:t>
            </a:r>
          </a:p>
          <a:p>
            <a:pPr lvl="1" algn="just"/>
            <a:r>
              <a:rPr lang="fa-IR" dirty="0">
                <a:solidFill>
                  <a:schemeClr val="tx1"/>
                </a:solidFill>
              </a:rPr>
              <a:t>ب: زمان بيتوته شامل ساعات خارج از زمان كاري و روزهاي تعطيل مي باشد (به جز مراكز خدمات جامع سلامت شبانه روزي) و مبلغ فرانشيز دریافتي از بيماران غير اورژانسي ( حوادث و تروما) براي ویزیت و خدمات جانبي 30 % تعرفه دولتي مي باشد.</a:t>
            </a:r>
          </a:p>
          <a:p>
            <a:pPr lvl="1" algn="just"/>
            <a:r>
              <a:rPr lang="fa-IR" dirty="0">
                <a:solidFill>
                  <a:schemeClr val="tx1"/>
                </a:solidFill>
              </a:rPr>
              <a:t>تبصره 6: مركز بهداشت یا شبكه بهداشت و درمان شهرستان باید در صورت استفاده نكردن فرد طرف قرارداد ازمرخصي استحقاقي تا 15 روز آن را محاسبه كرده و در پایان زمان قرارداد مبلغ آن 15 روز را (براي پرسنل قراردادي معادل مبلغ 15 روز از حكم كارگزیني به اضافه 15 روز ميانگين كارانه منهاي بيتوته و براي نيروهاي رسمي وپيماني از آنجایي كه حكم كارگزیني مبناي پرداخت ذخيره مرخصي آنان در پایان خدمت مي باشد، صرفا معادل15 روز ميانگين كارانه منهاي بيتوته) به وي در پایان سال پرداخت كند.</a:t>
            </a:r>
            <a:endParaRPr lang="en-US" dirty="0">
              <a:solidFill>
                <a:schemeClr val="tx1"/>
              </a:solidFill>
            </a:endParaRPr>
          </a:p>
          <a:p>
            <a:pPr lvl="1" algn="just"/>
            <a:endParaRPr lang="fa-IR" sz="2000" dirty="0"/>
          </a:p>
          <a:p>
            <a:pPr lvl="1" algn="just"/>
            <a:endParaRPr lang="en-US" sz="2000" dirty="0"/>
          </a:p>
          <a:p>
            <a:pPr marL="914400" lvl="1" indent="-457200" algn="just">
              <a:buFontTx/>
              <a:buChar char="-"/>
            </a:pPr>
            <a:endParaRPr lang="fa-IR" sz="2000" dirty="0"/>
          </a:p>
        </p:txBody>
      </p:sp>
    </p:spTree>
    <p:extLst>
      <p:ext uri="{BB962C8B-B14F-4D97-AF65-F5344CB8AC3E}">
        <p14:creationId xmlns:p14="http://schemas.microsoft.com/office/powerpoint/2010/main" val="1543112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t>ماده 21 : بيتوته پزشك خانواده</a:t>
            </a:r>
            <a:endParaRPr lang="en-US" dirty="0"/>
          </a:p>
        </p:txBody>
      </p:sp>
      <p:sp>
        <p:nvSpPr>
          <p:cNvPr id="3" name="Content Placeholder 2"/>
          <p:cNvSpPr>
            <a:spLocks noGrp="1"/>
          </p:cNvSpPr>
          <p:nvPr>
            <p:ph idx="1"/>
          </p:nvPr>
        </p:nvSpPr>
        <p:spPr>
          <a:xfrm>
            <a:off x="1119352" y="1441937"/>
            <a:ext cx="10385260" cy="5322277"/>
          </a:xfrm>
        </p:spPr>
        <p:txBody>
          <a:bodyPr>
            <a:normAutofit fontScale="92500" lnSpcReduction="20000"/>
          </a:bodyPr>
          <a:lstStyle/>
          <a:p>
            <a:pPr algn="just"/>
            <a:r>
              <a:rPr lang="fa-IR" dirty="0">
                <a:solidFill>
                  <a:srgbClr val="FF0000"/>
                </a:solidFill>
              </a:rPr>
              <a:t>اگر بيمارستان به عنوان مركز معين باشد صرفا بيماران تحت پوشش مراكز خدمات جامع سلامت روستایي را ویزیت مي نماید و در این وضعيت، هزینه هاي مربوطه برحسب ساعات شيفت شب، از سرجمع اعتبارات پزشك مركز كم مي گردد ولي اعتبار آن ازسوي اداره كل بيمه استان دراختيار مركز بهداشت شهرستان قرار مي گيرد تاطي قراردادي با بيمارستان جهت ارائه خدمات به بيمه شدگان پرداخت شود. بدیهي است اداره كل بيمه به طور مجزا پرداخت جداگانه به صورت </a:t>
            </a:r>
            <a:r>
              <a:rPr lang="en-US" dirty="0">
                <a:solidFill>
                  <a:srgbClr val="FF0000"/>
                </a:solidFill>
              </a:rPr>
              <a:t>FFS </a:t>
            </a:r>
            <a:r>
              <a:rPr lang="fa-IR" dirty="0">
                <a:solidFill>
                  <a:srgbClr val="FF0000"/>
                </a:solidFill>
              </a:rPr>
              <a:t>به بيمارستان ندارد. در ضمن برنامه بيتوته پزشكان به گونه اي طراحي گردد كه كليه پزشكان این مراكز در محدوده شخص شده در برنامه بيتوته حضور داشته باشند. با توجه به پرداخت سرانه خدمات سطح اول جمعيت روستایيان و پيشگيري از اختلال در نظام ارجاع،كليه خدمات تجویزي پزشك عمومي مستقر در اورژانس بيمارستان، از قبيل دارو، پاراكلينيك، و سایر خدمات (بجز موارد بستري) از سوي اداره كل بيمه سلامت قابل پرداخت نمي باشد.</a:t>
            </a:r>
          </a:p>
          <a:p>
            <a:pPr algn="just"/>
            <a:r>
              <a:rPr lang="fa-IR" dirty="0"/>
              <a:t>تبصره 5: براي مراكزي كه فقط یك پزشك دارند، مي توان جمعه ها و سایر روزهاي تعطيل را تعطيل كرد. البته،مركز بهداشت شهرستان موظف است برحسب وضعيت، امكان ارایه خدمت به جمعيت تحت پوشش را ازنزدیكترین مركز معين یا شبانه روزي را فراهم كند. درضمن، لازم است نام، محل و نشاني مراكز مزبور و ساعت كشيك به نحوي به اطلاع تمامي مردم تحت پوشش مراكز رسانده شود تا مردم بدانند در روزهاي تعطيل باید به كجا مراجعه كنند. پزشكان مستقر در مراكز داراي یك پزشك نيز بصورت شيفت بندي شده براساس نظر مركزبهداشت شهرستان باید در این مركز </a:t>
            </a:r>
            <a:r>
              <a:rPr lang="fa-IR" dirty="0">
                <a:solidFill>
                  <a:srgbClr val="FF0000"/>
                </a:solidFill>
              </a:rPr>
              <a:t>بيتوته نمایند </a:t>
            </a:r>
            <a:r>
              <a:rPr lang="fa-IR" dirty="0"/>
              <a:t>و نباید بابت روزهایي كه</a:t>
            </a:r>
            <a:r>
              <a:rPr lang="fa-IR" dirty="0">
                <a:solidFill>
                  <a:srgbClr val="FF0000"/>
                </a:solidFill>
              </a:rPr>
              <a:t> بيتوته </a:t>
            </a:r>
            <a:r>
              <a:rPr lang="fa-IR" dirty="0"/>
              <a:t>براي آنها درنظر گرفته نشده است،از حقوقشان كسر گردد.</a:t>
            </a:r>
            <a:endParaRPr lang="en-US" dirty="0"/>
          </a:p>
          <a:p>
            <a:endParaRPr lang="en-US" dirty="0">
              <a:solidFill>
                <a:srgbClr val="FF0000"/>
              </a:solidFill>
            </a:endParaRPr>
          </a:p>
          <a:p>
            <a:endParaRPr lang="en-US" dirty="0"/>
          </a:p>
        </p:txBody>
      </p:sp>
    </p:spTree>
    <p:extLst>
      <p:ext uri="{BB962C8B-B14F-4D97-AF65-F5344CB8AC3E}">
        <p14:creationId xmlns:p14="http://schemas.microsoft.com/office/powerpoint/2010/main" val="3196757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b="1" dirty="0">
                <a:cs typeface="B Mitra" panose="00000400000000000000" pitchFamily="2" charset="-78"/>
              </a:rPr>
              <a:t>ماده 23 : اقلام دارويي</a:t>
            </a:r>
            <a:endParaRPr lang="en-US" sz="3600" b="1" dirty="0">
              <a:cs typeface="B Mitra" panose="00000400000000000000" pitchFamily="2" charset="-78"/>
            </a:endParaRPr>
          </a:p>
        </p:txBody>
      </p:sp>
      <p:sp>
        <p:nvSpPr>
          <p:cNvPr id="3" name="Content Placeholder 2"/>
          <p:cNvSpPr>
            <a:spLocks noGrp="1"/>
          </p:cNvSpPr>
          <p:nvPr>
            <p:ph idx="1"/>
          </p:nvPr>
        </p:nvSpPr>
        <p:spPr>
          <a:xfrm>
            <a:off x="1166648" y="1524000"/>
            <a:ext cx="10337964" cy="4947138"/>
          </a:xfrm>
        </p:spPr>
        <p:txBody>
          <a:bodyPr>
            <a:normAutofit/>
          </a:bodyPr>
          <a:lstStyle/>
          <a:p>
            <a:pPr algn="just"/>
            <a:r>
              <a:rPr lang="fa-IR" dirty="0"/>
              <a:t>تبصره 3: پزشك خانواده مجاز به تجویز داروهاي خارج از فهرست درخواستي خود از 436 قلم داروي تعيين شده پيوست ليست دارویي برنامه، نيست اما تمدید نسخ درمان به شرط آنكه داروي تجویزي شرط تجویز توسط متخصص را نداشته باشد در بيماران دیابتي، پرفشاري خون، اعصاب و روان، و نارسایي عروق كرونري وبيماري هاي قلبي كه توسط متخصص مربوطه شروع و براساس راهنماهاي باليني ابلاغي وزارت بهداشت و به شرط وجود پرونده سلامت و پيگيري ماهانه این بيماران و ثبت ميزان مصرفي دارو در پرونده سلامت ادامه مي یابد، از این قاعده مستثني است. درصورتي كه، داروهاي مربوطه جزو اقلام 436 قلم داروي تعيين شده نباشند و امكان دسترسي  به داروخانه واجد مسئول فني داروساز طبق ضوابط طرح گسترش نباشد، پزشك خانواده باید این داروها را در نسخه جداگانه </a:t>
            </a:r>
            <a:r>
              <a:rPr lang="fa-IR" dirty="0">
                <a:solidFill>
                  <a:srgbClr val="FF0000"/>
                </a:solidFill>
              </a:rPr>
              <a:t>ضمن درج عبارت ادامه تمدید درمان در قسمت كادر ارجاع نسخه تجویزي</a:t>
            </a:r>
            <a:r>
              <a:rPr lang="fa-IR" dirty="0"/>
              <a:t> تجویز كند و داروخانه مستقردر مرکزنسبت به تامین اقدام و هزینه به صورت سطح 2 از بیمه پرداخت و مشمول کسورات نمی گردد. </a:t>
            </a:r>
            <a:endParaRPr lang="en-US" dirty="0"/>
          </a:p>
          <a:p>
            <a:endParaRPr lang="en-US" dirty="0"/>
          </a:p>
        </p:txBody>
      </p:sp>
    </p:spTree>
    <p:extLst>
      <p:ext uri="{BB962C8B-B14F-4D97-AF65-F5344CB8AC3E}">
        <p14:creationId xmlns:p14="http://schemas.microsoft.com/office/powerpoint/2010/main" val="28869552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t>ماده 30 : سطح بندی آزمايشگاه از نظر ساختاری</a:t>
            </a:r>
            <a:endParaRPr lang="en-US" dirty="0"/>
          </a:p>
        </p:txBody>
      </p:sp>
      <p:sp>
        <p:nvSpPr>
          <p:cNvPr id="3" name="Content Placeholder 2"/>
          <p:cNvSpPr>
            <a:spLocks noGrp="1"/>
          </p:cNvSpPr>
          <p:nvPr>
            <p:ph idx="1"/>
          </p:nvPr>
        </p:nvSpPr>
        <p:spPr>
          <a:xfrm>
            <a:off x="583325" y="2133599"/>
            <a:ext cx="10921288" cy="4314497"/>
          </a:xfrm>
        </p:spPr>
        <p:txBody>
          <a:bodyPr>
            <a:normAutofit lnSpcReduction="10000"/>
          </a:bodyPr>
          <a:lstStyle/>
          <a:p>
            <a:pPr algn="just"/>
            <a:r>
              <a:rPr lang="fa-IR" dirty="0"/>
              <a:t>واحدهاي ارائه دهنده خدمات، به شرح ذیل تقسيم مي شوند:</a:t>
            </a:r>
          </a:p>
          <a:p>
            <a:pPr algn="just"/>
            <a:r>
              <a:rPr lang="fa-IR" dirty="0"/>
              <a:t>1- آزمایشگاه مركز مجري: به آزمایشگاهي اطلاق مي شودكه درمركز مجري برنامه پزشك خانواده با جمعيت </a:t>
            </a:r>
            <a:r>
              <a:rPr lang="fa-IR" b="1" dirty="0"/>
              <a:t>-</a:t>
            </a:r>
            <a:r>
              <a:rPr lang="fa-IR" dirty="0"/>
              <a:t>تحت پوشش بيشتر از 4000 نفر </a:t>
            </a:r>
            <a:r>
              <a:rPr lang="fa-IR" dirty="0">
                <a:solidFill>
                  <a:srgbClr val="FF0000"/>
                </a:solidFill>
              </a:rPr>
              <a:t>یا فاصله آن مركز تا نزدیكترین آزمایشگاه فعال بيشتر از نيم ساعت با وسيله نقليه باشد</a:t>
            </a:r>
            <a:r>
              <a:rPr lang="fa-IR" dirty="0"/>
              <a:t> قرار دارد.</a:t>
            </a:r>
          </a:p>
          <a:p>
            <a:pPr algn="just"/>
            <a:r>
              <a:rPr lang="fa-IR" dirty="0"/>
              <a:t>2- واحد نمونه گيري: در صورتيكه مركز خدمات جامع سلامت داراي جمعيت كمتر از </a:t>
            </a:r>
            <a:r>
              <a:rPr lang="fa-IR" b="1" dirty="0"/>
              <a:t>4000 نفر باشد و راه </a:t>
            </a:r>
            <a:r>
              <a:rPr lang="fa-IR" dirty="0"/>
              <a:t>اندازي آزمایشگاه در آن مركز مقرون به صرفه نبوده و یا فاصله آن مركز تا نزدیكترین آزمایشگاه فعال كمتر از نيم ساعت با وسيله نقليه باشد نياز به راه اندازي آزمایشگاه نبوده </a:t>
            </a:r>
            <a:r>
              <a:rPr lang="fa-IR" dirty="0">
                <a:solidFill>
                  <a:srgbClr val="FF0000"/>
                </a:solidFill>
              </a:rPr>
              <a:t>و راه اندازي واحد نمونه گيري كافي است</a:t>
            </a:r>
            <a:r>
              <a:rPr lang="fa-IR" dirty="0"/>
              <a:t>. این مركز ملزم به نمونه گيري توسط پرسنل معرفي شده مركز بهداشت شهرستان براي جمعيت كمتر از 2500 نفر یك روز در هفته، براي جمعيت 2500 تا 4000 نفر دو روز در هفته و براي جمعيت 4000 تا 7000 نفر سه روزدر هفته مي باشد</a:t>
            </a:r>
            <a:endParaRPr lang="en-US" dirty="0"/>
          </a:p>
          <a:p>
            <a:pPr algn="just"/>
            <a:endParaRPr lang="en-US" dirty="0"/>
          </a:p>
        </p:txBody>
      </p:sp>
    </p:spTree>
    <p:extLst>
      <p:ext uri="{BB962C8B-B14F-4D97-AF65-F5344CB8AC3E}">
        <p14:creationId xmlns:p14="http://schemas.microsoft.com/office/powerpoint/2010/main" val="28902592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3200" b="1" dirty="0">
                <a:cs typeface="B Mitra" panose="00000400000000000000" pitchFamily="2" charset="-78"/>
              </a:rPr>
              <a:t>ماده 32 : خدمات و آزمايش های قابل انجام آزمايشگاههای بهداشتي در برنامه پزشك خانواده وبيمه روستايي</a:t>
            </a:r>
            <a:endParaRPr lang="en-US" sz="3200" dirty="0">
              <a:cs typeface="B Mitra" panose="00000400000000000000" pitchFamily="2" charset="-78"/>
            </a:endParaRPr>
          </a:p>
        </p:txBody>
      </p:sp>
      <p:sp>
        <p:nvSpPr>
          <p:cNvPr id="3" name="Content Placeholder 2"/>
          <p:cNvSpPr>
            <a:spLocks noGrp="1"/>
          </p:cNvSpPr>
          <p:nvPr>
            <p:ph idx="1"/>
          </p:nvPr>
        </p:nvSpPr>
        <p:spPr>
          <a:xfrm>
            <a:off x="945931" y="1905000"/>
            <a:ext cx="10558681" cy="4718537"/>
          </a:xfrm>
        </p:spPr>
        <p:txBody>
          <a:bodyPr>
            <a:normAutofit fontScale="92500" lnSpcReduction="10000"/>
          </a:bodyPr>
          <a:lstStyle/>
          <a:p>
            <a:pPr algn="just"/>
            <a:r>
              <a:rPr lang="fa-IR" dirty="0"/>
              <a:t>تبصره 5 : خدمات آزمایشگاهي ادغام یافته در بسته خدمت گروههاي سني به شرح زیر نيز رایگان مي باشد.</a:t>
            </a:r>
          </a:p>
          <a:p>
            <a:pPr algn="just"/>
            <a:r>
              <a:rPr lang="fa-IR" dirty="0"/>
              <a:t>آزمایشات مادران باردار شامل </a:t>
            </a:r>
            <a:r>
              <a:rPr lang="en-US" dirty="0"/>
              <a:t>Blood Group &amp; Rh </a:t>
            </a:r>
            <a:r>
              <a:rPr lang="fa-IR" dirty="0"/>
              <a:t>آزمایش </a:t>
            </a:r>
            <a:r>
              <a:rPr lang="fa-IR" b="1" dirty="0"/>
              <a:t>- </a:t>
            </a:r>
            <a:r>
              <a:rPr lang="en-US" b="1" dirty="0"/>
              <a:t>CBC </a:t>
            </a:r>
            <a:r>
              <a:rPr lang="fa-IR" b="1" dirty="0"/>
              <a:t>و شمارش افتراقي سلول هاي خوني -</a:t>
            </a:r>
          </a:p>
          <a:p>
            <a:pPr algn="just"/>
            <a:r>
              <a:rPr lang="fa-IR" dirty="0"/>
              <a:t>آزمایش آناليز كامل ادرار كشت ادرار </a:t>
            </a:r>
            <a:r>
              <a:rPr lang="fa-IR" b="1" dirty="0"/>
              <a:t>- - </a:t>
            </a:r>
            <a:r>
              <a:rPr lang="en-US" b="1" dirty="0"/>
              <a:t>Serum BUN - Serum </a:t>
            </a:r>
            <a:r>
              <a:rPr lang="en-US" b="1" dirty="0" err="1"/>
              <a:t>Creatinin</a:t>
            </a:r>
            <a:r>
              <a:rPr lang="en-US" b="1" dirty="0"/>
              <a:t> </a:t>
            </a:r>
            <a:r>
              <a:rPr lang="fa-IR" b="1" dirty="0"/>
              <a:t>آزمایش كومبس غير مستقيم -</a:t>
            </a:r>
          </a:p>
          <a:p>
            <a:pPr algn="just"/>
            <a:r>
              <a:rPr lang="fa-IR" dirty="0"/>
              <a:t>مادران </a:t>
            </a:r>
            <a:r>
              <a:rPr lang="en-US" dirty="0"/>
              <a:t>RH </a:t>
            </a:r>
            <a:r>
              <a:rPr lang="fa-IR" dirty="0"/>
              <a:t>منفي( </a:t>
            </a:r>
            <a:r>
              <a:rPr lang="en-US" dirty="0"/>
              <a:t>FBS- </a:t>
            </a:r>
            <a:r>
              <a:rPr lang="en-US" b="1" dirty="0"/>
              <a:t>- TSH – VDRL - </a:t>
            </a:r>
            <a:r>
              <a:rPr lang="en-US" b="1" dirty="0" err="1"/>
              <a:t>HBSAg</a:t>
            </a:r>
            <a:r>
              <a:rPr lang="en-US" b="1" dirty="0"/>
              <a:t> )</a:t>
            </a:r>
            <a:r>
              <a:rPr lang="fa-IR" b="1" dirty="0"/>
              <a:t>در صورت نياز(، آزمایش غربالگري دیابت بارداري</a:t>
            </a:r>
          </a:p>
          <a:p>
            <a:pPr algn="just"/>
            <a:r>
              <a:rPr lang="en-US" dirty="0"/>
              <a:t>Glucose </a:t>
            </a:r>
            <a:r>
              <a:rPr lang="en-US" dirty="0" err="1"/>
              <a:t>Chalenge</a:t>
            </a:r>
            <a:r>
              <a:rPr lang="en-US" dirty="0"/>
              <a:t> Test(GCT) </a:t>
            </a:r>
            <a:r>
              <a:rPr lang="en-US" b="1" dirty="0"/>
              <a:t>- Oral Glucose Tolerance Test(OGTT) .</a:t>
            </a:r>
            <a:endParaRPr lang="fa-IR" b="1" dirty="0"/>
          </a:p>
          <a:p>
            <a:pPr algn="just"/>
            <a:r>
              <a:rPr lang="fa-IR" dirty="0"/>
              <a:t>آزمایش غربالگري دیابت و غربالگري اختلال چربي خون </a:t>
            </a:r>
            <a:r>
              <a:rPr lang="en-US" dirty="0"/>
              <a:t>FBS </a:t>
            </a:r>
            <a:r>
              <a:rPr lang="fa-IR" dirty="0"/>
              <a:t>و </a:t>
            </a:r>
            <a:r>
              <a:rPr lang="en-US" dirty="0"/>
              <a:t>Serum Cholesterol </a:t>
            </a:r>
            <a:r>
              <a:rPr lang="fa-IR" dirty="0"/>
              <a:t>جهت  </a:t>
            </a:r>
            <a:r>
              <a:rPr lang="fa-IR" dirty="0">
                <a:solidFill>
                  <a:srgbClr val="FF0000"/>
                </a:solidFill>
              </a:rPr>
              <a:t>جمعيت بالاي سی سال</a:t>
            </a:r>
            <a:endParaRPr lang="en-US" dirty="0">
              <a:solidFill>
                <a:srgbClr val="FF0000"/>
              </a:solidFill>
            </a:endParaRPr>
          </a:p>
          <a:p>
            <a:endParaRPr lang="en-US" dirty="0"/>
          </a:p>
        </p:txBody>
      </p:sp>
    </p:spTree>
    <p:extLst>
      <p:ext uri="{BB962C8B-B14F-4D97-AF65-F5344CB8AC3E}">
        <p14:creationId xmlns:p14="http://schemas.microsoft.com/office/powerpoint/2010/main" val="14980464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t>ماده 33 : سهم اعتبارات خدمات پاراكلينيك</a:t>
            </a:r>
            <a:endParaRPr lang="en-US" dirty="0"/>
          </a:p>
        </p:txBody>
      </p:sp>
      <p:sp>
        <p:nvSpPr>
          <p:cNvPr id="3" name="Content Placeholder 2"/>
          <p:cNvSpPr>
            <a:spLocks noGrp="1"/>
          </p:cNvSpPr>
          <p:nvPr>
            <p:ph idx="1"/>
          </p:nvPr>
        </p:nvSpPr>
        <p:spPr>
          <a:xfrm>
            <a:off x="1087821" y="2133600"/>
            <a:ext cx="10416791" cy="3777622"/>
          </a:xfrm>
        </p:spPr>
        <p:txBody>
          <a:bodyPr/>
          <a:lstStyle/>
          <a:p>
            <a:pPr algn="just"/>
            <a:r>
              <a:rPr lang="fa-IR" dirty="0">
                <a:solidFill>
                  <a:srgbClr val="FF0000"/>
                </a:solidFill>
              </a:rPr>
              <a:t>تبصره 3: در صورت عدم ارائه خدمات پاراكلينيك به ميزان یك و نيم برابر سهم سازمان از قيمت نسخه از سرانه تعریف شده خدمات پاراكلينيك مراكز مذكور در واحدهایي كه مطابق با طرح گسترش شبكه ملزم به ارائه خدمت بوده اند كسر مي گردد.</a:t>
            </a:r>
            <a:endParaRPr lang="en-US" dirty="0">
              <a:solidFill>
                <a:srgbClr val="FF0000"/>
              </a:solidFill>
            </a:endParaRPr>
          </a:p>
          <a:p>
            <a:endParaRPr lang="en-US" dirty="0"/>
          </a:p>
        </p:txBody>
      </p:sp>
    </p:spTree>
    <p:extLst>
      <p:ext uri="{BB962C8B-B14F-4D97-AF65-F5344CB8AC3E}">
        <p14:creationId xmlns:p14="http://schemas.microsoft.com/office/powerpoint/2010/main" val="20644940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a:cs typeface="B Mitra" panose="00000400000000000000" pitchFamily="2" charset="-78"/>
              </a:rPr>
              <a:t>ماده 34 : راديولوژی های مورد تعهد سطح يك تصويربرداری در مراكز مجری</a:t>
            </a:r>
            <a:endParaRPr lang="en-US" dirty="0">
              <a:cs typeface="B Mitra" panose="00000400000000000000" pitchFamily="2" charset="-78"/>
            </a:endParaRPr>
          </a:p>
        </p:txBody>
      </p:sp>
      <p:sp>
        <p:nvSpPr>
          <p:cNvPr id="3" name="Content Placeholder 2"/>
          <p:cNvSpPr>
            <a:spLocks noGrp="1"/>
          </p:cNvSpPr>
          <p:nvPr>
            <p:ph idx="1"/>
          </p:nvPr>
        </p:nvSpPr>
        <p:spPr>
          <a:xfrm>
            <a:off x="898634" y="1905000"/>
            <a:ext cx="10836166" cy="4952999"/>
          </a:xfrm>
        </p:spPr>
        <p:txBody>
          <a:bodyPr>
            <a:normAutofit fontScale="92500" lnSpcReduction="10000"/>
          </a:bodyPr>
          <a:lstStyle/>
          <a:p>
            <a:pPr algn="just"/>
            <a:r>
              <a:rPr lang="fa-IR" dirty="0">
                <a:solidFill>
                  <a:srgbClr val="FF0000"/>
                </a:solidFill>
              </a:rPr>
              <a:t>خدمات تصویر برداري مورد تعهد سطح یك شامل رادیوگرافي هاي ساده بدون ماده حاجب و سونوگرافي بارداري شكمي( در دو نوبت ) 16 تا 18 هفته و 31 تا 34 هفته بارداري طبق بسته خدمتي مي باشد.</a:t>
            </a:r>
          </a:p>
          <a:p>
            <a:pPr algn="just"/>
            <a:r>
              <a:rPr lang="fa-IR" dirty="0">
                <a:solidFill>
                  <a:srgbClr val="FF0000"/>
                </a:solidFill>
              </a:rPr>
              <a:t>تبصره 1 : بسته خدمات تصویر برداري سطح یك صرفا از طریق مراكز طرف قرارداد شبكه )اعم از دولتي یا خصوصي طبق مفاد تفاهم نامه( قابل ارائه خواهد بود.</a:t>
            </a:r>
          </a:p>
          <a:p>
            <a:pPr algn="just"/>
            <a:r>
              <a:rPr lang="fa-IR" dirty="0">
                <a:solidFill>
                  <a:srgbClr val="FF0000"/>
                </a:solidFill>
              </a:rPr>
              <a:t>تبصره 2: در صورت انعقاد قرارداد شبكه بهداشت و درمان شهرستان با مراكز تصویر برداري دولتي و خصوصي،بيمه شدگان جهت دریافت خدمات تصویر برداري بسته یك تنها فرانشيز مصوب تعرفه دولتي را پرداخت خواهند</a:t>
            </a:r>
          </a:p>
          <a:p>
            <a:pPr algn="just"/>
            <a:r>
              <a:rPr lang="fa-IR" dirty="0">
                <a:solidFill>
                  <a:srgbClr val="FF0000"/>
                </a:solidFill>
              </a:rPr>
              <a:t>نمود.</a:t>
            </a:r>
          </a:p>
          <a:p>
            <a:pPr algn="just"/>
            <a:r>
              <a:rPr lang="fa-IR" dirty="0">
                <a:solidFill>
                  <a:srgbClr val="FF0000"/>
                </a:solidFill>
              </a:rPr>
              <a:t>تبصره 3: لازم است اطلاع رساني در خصوص آدرس مراكز تصویر برداري طرف قرارداد شبكه براي انجام سونوگرافي مورد تعهد سطح یك خدمات به بيمه شدگان در مراكز مجري برنامه صورت گيرد و ليست مراكز مذكور به اداره كل بيمه سلامت ارسال گردد.</a:t>
            </a:r>
          </a:p>
          <a:p>
            <a:pPr algn="just"/>
            <a:r>
              <a:rPr lang="fa-IR" dirty="0">
                <a:solidFill>
                  <a:srgbClr val="FF0000"/>
                </a:solidFill>
              </a:rPr>
              <a:t>تبصره 4:گرافی او پی جی جز خدمات سطح 2 می باشد.</a:t>
            </a:r>
            <a:r>
              <a:rPr lang="fa-IR" dirty="0"/>
              <a:t> </a:t>
            </a:r>
          </a:p>
          <a:p>
            <a:endParaRPr lang="en-US" dirty="0"/>
          </a:p>
        </p:txBody>
      </p:sp>
    </p:spTree>
    <p:extLst>
      <p:ext uri="{BB962C8B-B14F-4D97-AF65-F5344CB8AC3E}">
        <p14:creationId xmlns:p14="http://schemas.microsoft.com/office/powerpoint/2010/main" val="9167771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a:cs typeface="B Mitra" panose="00000400000000000000" pitchFamily="2" charset="-78"/>
              </a:rPr>
              <a:t>ماده 34 : راديولوژی های مورد تعهد سطح يك تصويربرداری در مراكز مجری</a:t>
            </a:r>
            <a:endParaRPr lang="en-US" dirty="0">
              <a:cs typeface="B Mitra" panose="00000400000000000000" pitchFamily="2" charset="-78"/>
            </a:endParaRPr>
          </a:p>
        </p:txBody>
      </p:sp>
      <p:sp>
        <p:nvSpPr>
          <p:cNvPr id="3" name="Content Placeholder 2"/>
          <p:cNvSpPr>
            <a:spLocks noGrp="1"/>
          </p:cNvSpPr>
          <p:nvPr>
            <p:ph idx="1"/>
          </p:nvPr>
        </p:nvSpPr>
        <p:spPr>
          <a:xfrm>
            <a:off x="709448" y="2028092"/>
            <a:ext cx="11048798" cy="4654062"/>
          </a:xfrm>
        </p:spPr>
        <p:txBody>
          <a:bodyPr>
            <a:normAutofit fontScale="62500" lnSpcReduction="20000"/>
          </a:bodyPr>
          <a:lstStyle/>
          <a:p>
            <a:pPr algn="just"/>
            <a:r>
              <a:rPr lang="fa-IR" sz="4400" dirty="0"/>
              <a:t>تبصره 5: فراشيز یك نوبت از سونوگرافي هاي تجویزي توسط پزشك خانواده رایگان مي باشد و نوبت دیگر</a:t>
            </a:r>
          </a:p>
          <a:p>
            <a:pPr algn="just"/>
            <a:r>
              <a:rPr lang="fa-IR" sz="4400" dirty="0"/>
              <a:t>سونوگرافي بارداري و همچنين رادیوگرافي هاي ساده بدون ماده حاجب بر اساس تفاهم نامه بيمه روستایيان، با</a:t>
            </a:r>
          </a:p>
          <a:p>
            <a:pPr algn="just"/>
            <a:r>
              <a:rPr lang="fa-IR" sz="4400" dirty="0"/>
              <a:t>پرداخت 15 درصد فرانشيز تعرفه مصوب دولتي توسط بيمه شده، انجام مي گردد. سونوگرافي همراه بررسي</a:t>
            </a:r>
          </a:p>
          <a:p>
            <a:pPr algn="just"/>
            <a:r>
              <a:rPr lang="fa-IR" sz="4400" dirty="0"/>
              <a:t>آنومالي جنيني جزو نوبت رایگان سونوگرافي نمي باشد. بدیهي است به دليل پرداخت سهم سرانه تصویر برداري</a:t>
            </a:r>
          </a:p>
          <a:p>
            <a:pPr algn="just"/>
            <a:r>
              <a:rPr lang="fa-IR" sz="4400" dirty="0"/>
              <a:t>سطح یك خدمات، اداره كل بيمه سلامت هيچ گونه پرداختي به مراكز مجري برنامه ندارد.</a:t>
            </a:r>
          </a:p>
          <a:p>
            <a:pPr algn="just"/>
            <a:r>
              <a:rPr lang="fa-IR" sz="4400" dirty="0"/>
              <a:t>تبصره 6 : درج عبارت " فرانشيز رایگان" جهت یك نوبت سونوگرافي بارداري سطح یك خدمت و نيز درج عبارت</a:t>
            </a:r>
          </a:p>
          <a:p>
            <a:pPr algn="just"/>
            <a:r>
              <a:rPr lang="fa-IR" sz="4400" dirty="0"/>
              <a:t>" فرانشيز 15 درصد" جهت نوبت دیگر سونوگرافي بارداري سطح یك خدمت بر روي نسخ تجویزي توسط</a:t>
            </a:r>
          </a:p>
          <a:p>
            <a:pPr algn="just"/>
            <a:r>
              <a:rPr lang="fa-IR" sz="4400" dirty="0"/>
              <a:t>پزشك خانواده الزامي است</a:t>
            </a:r>
            <a:endParaRPr lang="en-US" sz="4400" dirty="0"/>
          </a:p>
          <a:p>
            <a:endParaRPr lang="en-US" dirty="0"/>
          </a:p>
        </p:txBody>
      </p:sp>
    </p:spTree>
    <p:extLst>
      <p:ext uri="{BB962C8B-B14F-4D97-AF65-F5344CB8AC3E}">
        <p14:creationId xmlns:p14="http://schemas.microsoft.com/office/powerpoint/2010/main" val="2753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a:t>ماده 34 : راديولوژی های مورد تعهد سطح يك تصويربرداری در مراكز مجری</a:t>
            </a:r>
            <a:endParaRPr lang="en-US" dirty="0"/>
          </a:p>
        </p:txBody>
      </p:sp>
      <p:sp>
        <p:nvSpPr>
          <p:cNvPr id="3" name="Content Placeholder 2"/>
          <p:cNvSpPr>
            <a:spLocks noGrp="1"/>
          </p:cNvSpPr>
          <p:nvPr>
            <p:ph idx="1"/>
          </p:nvPr>
        </p:nvSpPr>
        <p:spPr>
          <a:xfrm>
            <a:off x="1166648" y="2133600"/>
            <a:ext cx="10337964" cy="3777622"/>
          </a:xfrm>
        </p:spPr>
        <p:txBody>
          <a:bodyPr>
            <a:normAutofit fontScale="92500"/>
          </a:bodyPr>
          <a:lstStyle/>
          <a:p>
            <a:pPr algn="just"/>
            <a:r>
              <a:rPr lang="fa-IR" dirty="0"/>
              <a:t>تبصره 7 : تصویر برداري سطح دو خدمات ) سونوگرافي هاي بارداري كه علاوه بر دو نوبت مذكور انجام شود و</a:t>
            </a:r>
          </a:p>
          <a:p>
            <a:pPr algn="just"/>
            <a:r>
              <a:rPr lang="fa-IR" dirty="0"/>
              <a:t>سونوگرافي هاي غير بارداري و رادیوگرافي هاي غير از رادیوگرافي ساده بدون ماده حاجب( بر اساس سهم سازمان</a:t>
            </a:r>
          </a:p>
          <a:p>
            <a:pPr algn="just"/>
            <a:r>
              <a:rPr lang="fa-IR" dirty="0"/>
              <a:t>و فرانشيزهاي مصوب ابلاغي هيات وزیران طبق روال سایر صندوق ها در مراكز طرف قرارداد اعم از دولتي و</a:t>
            </a:r>
          </a:p>
          <a:p>
            <a:pPr algn="just"/>
            <a:r>
              <a:rPr lang="fa-IR" dirty="0"/>
              <a:t>خصوصي قابل دریافت از بيماران مي باشد.</a:t>
            </a:r>
          </a:p>
          <a:p>
            <a:pPr algn="just"/>
            <a:r>
              <a:rPr lang="fa-IR" dirty="0"/>
              <a:t>تبصره 8: برگ دوم نسخ تجویزي سونوگرافي هاي مورد تعهد سطح یك خدمات ، توسط مراكز بهداشت</a:t>
            </a:r>
          </a:p>
          <a:p>
            <a:pPr algn="just"/>
            <a:r>
              <a:rPr lang="fa-IR" dirty="0"/>
              <a:t>شهرستان، ماهانه به اداره كل بيمه سلامت استان/ شهرستان ارسال گردد</a:t>
            </a:r>
            <a:endParaRPr lang="en-US" dirty="0"/>
          </a:p>
          <a:p>
            <a:endParaRPr lang="en-US" dirty="0"/>
          </a:p>
        </p:txBody>
      </p:sp>
    </p:spTree>
    <p:extLst>
      <p:ext uri="{BB962C8B-B14F-4D97-AF65-F5344CB8AC3E}">
        <p14:creationId xmlns:p14="http://schemas.microsoft.com/office/powerpoint/2010/main" val="8558074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a:cs typeface="B Mitra" panose="00000400000000000000" pitchFamily="2" charset="-78"/>
              </a:rPr>
              <a:t>ماده 34 : راديولوژی های مورد تعهد سطح يك تصويربرداری در مراكز مجری</a:t>
            </a:r>
            <a:endParaRPr lang="en-US" dirty="0">
              <a:cs typeface="B Mitra" panose="00000400000000000000" pitchFamily="2" charset="-78"/>
            </a:endParaRPr>
          </a:p>
        </p:txBody>
      </p:sp>
      <p:sp>
        <p:nvSpPr>
          <p:cNvPr id="3" name="Content Placeholder 2"/>
          <p:cNvSpPr>
            <a:spLocks noGrp="1"/>
          </p:cNvSpPr>
          <p:nvPr>
            <p:ph idx="1"/>
          </p:nvPr>
        </p:nvSpPr>
        <p:spPr>
          <a:xfrm>
            <a:off x="1072055" y="2133600"/>
            <a:ext cx="10432557" cy="3777622"/>
          </a:xfrm>
        </p:spPr>
        <p:txBody>
          <a:bodyPr>
            <a:normAutofit/>
          </a:bodyPr>
          <a:lstStyle/>
          <a:p>
            <a:pPr algn="just"/>
            <a:r>
              <a:rPr lang="fa-IR" dirty="0"/>
              <a:t>تبصره 9 : اصل نسخ تجویزي انجام شده مورد تعهد خدمات سطح یك و ليست پذیرش شدگان، توسط مركز تصویر برداري طرف قرارداد جهت دریافت هزینه ها از شبكه در دو نسخه تنظيم وبه مركز بهداشت شهرستان به صورت ماهانه ارسال گردد كه پس از تایيد مركز بهداشت شهرستان، یك نسخه از آن به اداره كل بيمه سلامت استان ارسال مي گردد.</a:t>
            </a:r>
          </a:p>
          <a:p>
            <a:pPr algn="just"/>
            <a:r>
              <a:rPr lang="fa-IR" dirty="0"/>
              <a:t>تبصره 10 : نسخ دریافت شده از مراكز بهداشتي با ليست پذرش شدگان دریافتي از شبكه بهداشت توسط ادارات كل بيمه سلامت استاني تطبيق داده خواهد شد.</a:t>
            </a:r>
            <a:endParaRPr lang="en-US" dirty="0"/>
          </a:p>
          <a:p>
            <a:endParaRPr lang="en-US" dirty="0"/>
          </a:p>
        </p:txBody>
      </p:sp>
    </p:spTree>
    <p:extLst>
      <p:ext uri="{BB962C8B-B14F-4D97-AF65-F5344CB8AC3E}">
        <p14:creationId xmlns:p14="http://schemas.microsoft.com/office/powerpoint/2010/main" val="213480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18928"/>
          </a:xfrm>
        </p:spPr>
        <p:txBody>
          <a:bodyPr>
            <a:normAutofit fontScale="90000"/>
          </a:bodyPr>
          <a:lstStyle/>
          <a:p>
            <a:pPr algn="r"/>
            <a:r>
              <a:rPr lang="fa-IR" sz="4400" b="1" dirty="0">
                <a:solidFill>
                  <a:srgbClr val="C00000"/>
                </a:solidFill>
              </a:rPr>
              <a:t>مقدمه</a:t>
            </a:r>
            <a:r>
              <a:rPr lang="fa-IR" b="1" dirty="0">
                <a:solidFill>
                  <a:srgbClr val="C00000"/>
                </a:solidFill>
              </a:rPr>
              <a:t>: </a:t>
            </a:r>
            <a:br>
              <a:rPr lang="en-US" dirty="0">
                <a:solidFill>
                  <a:srgbClr val="C00000"/>
                </a:solidFill>
              </a:rPr>
            </a:br>
            <a:endParaRPr lang="fa-IR" dirty="0"/>
          </a:p>
        </p:txBody>
      </p:sp>
      <p:sp>
        <p:nvSpPr>
          <p:cNvPr id="3" name="Content Placeholder 2"/>
          <p:cNvSpPr>
            <a:spLocks noGrp="1"/>
          </p:cNvSpPr>
          <p:nvPr>
            <p:ph idx="1"/>
          </p:nvPr>
        </p:nvSpPr>
        <p:spPr>
          <a:xfrm>
            <a:off x="1485900" y="1314450"/>
            <a:ext cx="10301288" cy="4596772"/>
          </a:xfrm>
        </p:spPr>
        <p:txBody>
          <a:bodyPr>
            <a:normAutofit/>
          </a:bodyPr>
          <a:lstStyle/>
          <a:p>
            <a:pPr lvl="0" algn="just">
              <a:lnSpc>
                <a:spcPct val="150000"/>
              </a:lnSpc>
              <a:defRPr/>
            </a:pPr>
            <a:r>
              <a:rPr lang="fa-IR" dirty="0">
                <a:solidFill>
                  <a:schemeClr val="tx1"/>
                </a:solidFill>
              </a:rPr>
              <a:t>با توجه به کامل و جامع بودن دستورالعمل پزشک خانواده و بیمه روستایی و لزوم یادگیری و مسلط بودن پرسنل تیم سلامت بر این دستورالعمل در ادامه توضیحاتی در مورد این موضوع ارائه می کنیم .</a:t>
            </a:r>
          </a:p>
          <a:p>
            <a:endParaRPr lang="fa-IR" dirty="0"/>
          </a:p>
        </p:txBody>
      </p:sp>
    </p:spTree>
    <p:extLst>
      <p:ext uri="{BB962C8B-B14F-4D97-AF65-F5344CB8AC3E}">
        <p14:creationId xmlns:p14="http://schemas.microsoft.com/office/powerpoint/2010/main" val="29460872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a:t>ماده 36 : سطح بندی خدمات سلامت دهان و دندان از نظر ساختاری</a:t>
            </a:r>
            <a:endParaRPr lang="en-US" dirty="0"/>
          </a:p>
        </p:txBody>
      </p:sp>
      <p:sp>
        <p:nvSpPr>
          <p:cNvPr id="3" name="Content Placeholder 2"/>
          <p:cNvSpPr>
            <a:spLocks noGrp="1"/>
          </p:cNvSpPr>
          <p:nvPr>
            <p:ph idx="1"/>
          </p:nvPr>
        </p:nvSpPr>
        <p:spPr>
          <a:xfrm>
            <a:off x="961697" y="1905000"/>
            <a:ext cx="10796549" cy="4671646"/>
          </a:xfrm>
        </p:spPr>
        <p:txBody>
          <a:bodyPr>
            <a:noAutofit/>
          </a:bodyPr>
          <a:lstStyle/>
          <a:p>
            <a:pPr algn="just"/>
            <a:r>
              <a:rPr lang="fa-IR" sz="2400" b="1" dirty="0"/>
              <a:t>سطح دو: در مراكز خدمات جامع سلامت مجري و واحد هاي طرف قرارداد شبكه بهداشت و درمان شهرستان نظير مراكز معين و مطب هاي دندانپزشكي و درمانگاه هاي طرف قرارداد جهت اجراي سطح 2 خدمات در قالب خرید خدمت به ارایه خدمات پيشگيري ثانویه شامل آموزش بهداشت دهان به مراجعين ثبت اطلاعات وضعيت سلامت و خدمات دهان و دندان مراجعين، فيشور سيلانت تراپي، فلورایدتراپي، ترميم دندانها (شيري و دایمي) با استفاده از آمالگام و كامپوزیت، كشيدن دندان هاي غير قابل نگهداري (شيري و دایمي)، درمان پالپ زنده </a:t>
            </a:r>
            <a:r>
              <a:rPr lang="en-US" sz="2400" b="1" dirty="0" err="1"/>
              <a:t>vpt</a:t>
            </a:r>
            <a:r>
              <a:rPr lang="en-US" sz="2400" b="1" dirty="0"/>
              <a:t> </a:t>
            </a:r>
            <a:r>
              <a:rPr lang="fa-IR" sz="2400" b="1" dirty="0"/>
              <a:t>دندان هاي شيري و دایمي، جرم گيري و بروساژ و پالپوتومي به شرط تامين یونيت دندان پزشكي (ثابت و سيار)، مي پردازند.</a:t>
            </a:r>
          </a:p>
          <a:p>
            <a:pPr algn="just"/>
            <a:r>
              <a:rPr lang="fa-IR" sz="2400" b="1" dirty="0"/>
              <a:t>تبصره 1 : ليست مراكز مجري طرح دندانپزشك خانواده در هر دانشكده/ دانشگاه تهيه و به اداره بيمه سلامت استان و اداره سلامت دهان دندان معاونت بهداشت وزارت متبوع ارسال مي گردد. با توجه به ضرورت گسترش خدمات به منظور ایجاد پوشش صد درصدي گروه هدف ، افزایش مراكز جدید بایستي با جدیت پيگيري و ليست مراكز جدید هر 3 ماه به مراجع فوق الذكر گزارش شود.</a:t>
            </a:r>
          </a:p>
        </p:txBody>
      </p:sp>
    </p:spTree>
    <p:extLst>
      <p:ext uri="{BB962C8B-B14F-4D97-AF65-F5344CB8AC3E}">
        <p14:creationId xmlns:p14="http://schemas.microsoft.com/office/powerpoint/2010/main" val="650857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t>ماده 37 : تعرفه خدمات سلامت دهان و دندان</a:t>
            </a:r>
            <a:endParaRPr lang="en-US" dirty="0"/>
          </a:p>
        </p:txBody>
      </p:sp>
      <p:sp>
        <p:nvSpPr>
          <p:cNvPr id="3" name="Content Placeholder 2"/>
          <p:cNvSpPr>
            <a:spLocks noGrp="1"/>
          </p:cNvSpPr>
          <p:nvPr>
            <p:ph idx="1"/>
          </p:nvPr>
        </p:nvSpPr>
        <p:spPr>
          <a:xfrm>
            <a:off x="725215" y="1576552"/>
            <a:ext cx="10779398" cy="4334670"/>
          </a:xfrm>
        </p:spPr>
        <p:txBody>
          <a:bodyPr>
            <a:normAutofit lnSpcReduction="10000"/>
          </a:bodyPr>
          <a:lstStyle/>
          <a:p>
            <a:pPr algn="just"/>
            <a:r>
              <a:rPr lang="fa-IR" dirty="0"/>
              <a:t>تعرفه خدمات مربوطه، بر اساس تعرفه هاي مصوب ساليانه بخش دولتي و یا تعرفه مصوب دانشگاه/ دانشكده مي باشد.</a:t>
            </a:r>
          </a:p>
          <a:p>
            <a:pPr algn="just"/>
            <a:r>
              <a:rPr lang="fa-IR" dirty="0">
                <a:solidFill>
                  <a:srgbClr val="FF0000"/>
                </a:solidFill>
              </a:rPr>
              <a:t>تبصره 1 : براي دارندگان دفترچه بيمه روستایي خارج از گروه هدف و سایر بيمه ها، تعرفه پالپوتومي و پالپ زنده معادل تعرفه ترميم سه سطحي در نظر گرفته مي شود.</a:t>
            </a:r>
          </a:p>
          <a:p>
            <a:pPr algn="just"/>
            <a:r>
              <a:rPr lang="fa-IR" dirty="0">
                <a:solidFill>
                  <a:srgbClr val="FF0000"/>
                </a:solidFill>
              </a:rPr>
              <a:t>تبصره 2: كل بسته خدمات دندانپزشكي براي صندوق روستایيان صرفا در قالب خدمات سطح یك مركز مجري ارائه می گردد .</a:t>
            </a:r>
          </a:p>
          <a:p>
            <a:pPr algn="just"/>
            <a:r>
              <a:rPr lang="fa-IR" dirty="0">
                <a:solidFill>
                  <a:srgbClr val="FF0000"/>
                </a:solidFill>
              </a:rPr>
              <a:t> وهیج نسخه ای بصورت فی فور سرویس برای خدمات دندانپزشکی قابل پذیرش و پرداخت توسط بیمه سلامت نمي باشد و صرفا نسخ تجویزشده توسط دندانپزشك تيم سلامت )شامل رادیوگرافي پري اپيكال، بایت وینگ، رادیوگرافي سري كامل دندان، پانوركس در صندوق روستایيان سطح دو قابل پذیرش و رسيدگي مي باشد.</a:t>
            </a:r>
            <a:endParaRPr lang="en-US" dirty="0">
              <a:solidFill>
                <a:srgbClr val="FF0000"/>
              </a:solidFill>
            </a:endParaRPr>
          </a:p>
          <a:p>
            <a:endParaRPr lang="en-US" dirty="0"/>
          </a:p>
        </p:txBody>
      </p:sp>
    </p:spTree>
    <p:extLst>
      <p:ext uri="{BB962C8B-B14F-4D97-AF65-F5344CB8AC3E}">
        <p14:creationId xmlns:p14="http://schemas.microsoft.com/office/powerpoint/2010/main" val="26943645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a:t>ماده 39 : ارايه دهندگان خدمات سلامت دهان و دندان</a:t>
            </a:r>
            <a:endParaRPr lang="en-US" dirty="0"/>
          </a:p>
        </p:txBody>
      </p:sp>
      <p:sp>
        <p:nvSpPr>
          <p:cNvPr id="3" name="Content Placeholder 2"/>
          <p:cNvSpPr>
            <a:spLocks noGrp="1"/>
          </p:cNvSpPr>
          <p:nvPr>
            <p:ph idx="1"/>
          </p:nvPr>
        </p:nvSpPr>
        <p:spPr>
          <a:xfrm>
            <a:off x="993228" y="2133600"/>
            <a:ext cx="10511384" cy="3777622"/>
          </a:xfrm>
        </p:spPr>
        <p:txBody>
          <a:bodyPr/>
          <a:lstStyle/>
          <a:p>
            <a:r>
              <a:rPr lang="fa-IR" dirty="0"/>
              <a:t>ارایه دهندگان خدمات سلامت دهان و دندان شامل دندانپزشك، بهداشتكار دهان ودندان، </a:t>
            </a:r>
            <a:r>
              <a:rPr lang="fa-IR" dirty="0">
                <a:solidFill>
                  <a:srgbClr val="FF0000"/>
                </a:solidFill>
              </a:rPr>
              <a:t>در ساختار سطح دو </a:t>
            </a:r>
            <a:r>
              <a:rPr lang="fa-IR" dirty="0"/>
              <a:t>ومراقب سلامت دهان، مراقب سلامت و بهورز </a:t>
            </a:r>
            <a:r>
              <a:rPr lang="fa-IR" dirty="0">
                <a:solidFill>
                  <a:srgbClr val="FF0000"/>
                </a:solidFill>
              </a:rPr>
              <a:t>در ساختار سطح یك </a:t>
            </a:r>
            <a:r>
              <a:rPr lang="fa-IR" dirty="0"/>
              <a:t>مي باشد.</a:t>
            </a:r>
            <a:endParaRPr lang="en-US" dirty="0"/>
          </a:p>
        </p:txBody>
      </p:sp>
    </p:spTree>
    <p:extLst>
      <p:ext uri="{BB962C8B-B14F-4D97-AF65-F5344CB8AC3E}">
        <p14:creationId xmlns:p14="http://schemas.microsoft.com/office/powerpoint/2010/main" val="8591085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a:t>ماده 40 : ثبت اطلاعات خدمات سلامت دهان و دندان</a:t>
            </a:r>
            <a:endParaRPr lang="en-US" dirty="0"/>
          </a:p>
        </p:txBody>
      </p:sp>
      <p:sp>
        <p:nvSpPr>
          <p:cNvPr id="3" name="Content Placeholder 2"/>
          <p:cNvSpPr>
            <a:spLocks noGrp="1"/>
          </p:cNvSpPr>
          <p:nvPr>
            <p:ph idx="1"/>
          </p:nvPr>
        </p:nvSpPr>
        <p:spPr>
          <a:xfrm>
            <a:off x="1213945" y="2133600"/>
            <a:ext cx="10290667" cy="3777622"/>
          </a:xfrm>
        </p:spPr>
        <p:txBody>
          <a:bodyPr>
            <a:normAutofit fontScale="92500"/>
          </a:bodyPr>
          <a:lstStyle/>
          <a:p>
            <a:pPr algn="just"/>
            <a:r>
              <a:rPr lang="fa-IR" dirty="0"/>
              <a:t>واحد آمار و فن آوري اطلاعات مركز بهداشت استان/ شهرستان مسئول برنامه ریزي و هرگونه اقدام لازم براي</a:t>
            </a:r>
          </a:p>
          <a:p>
            <a:pPr algn="just"/>
            <a:r>
              <a:rPr lang="fa-IR" dirty="0"/>
              <a:t>حصول اطمينان از ثبت اطلاعات سلامت دهان و دندان در فرم هاي كاغذي یا سامانه الكترونيكي مي باشد. همچنين</a:t>
            </a:r>
          </a:p>
          <a:p>
            <a:pPr algn="just"/>
            <a:r>
              <a:rPr lang="fa-IR" dirty="0"/>
              <a:t>آمار خدمات مراكز تحت پوشش مي بایستي از طریق نرم افزار سطح دو خدمات اداره سلامت دهان و دندان</a:t>
            </a:r>
          </a:p>
          <a:p>
            <a:pPr algn="just"/>
            <a:r>
              <a:rPr lang="fa-IR" dirty="0"/>
              <a:t>گزارش گردد.</a:t>
            </a:r>
          </a:p>
          <a:p>
            <a:pPr algn="just"/>
            <a:r>
              <a:rPr lang="fa-IR" dirty="0">
                <a:solidFill>
                  <a:srgbClr val="FF0000"/>
                </a:solidFill>
              </a:rPr>
              <a:t>بدیهي است در كليه مواد مرتبط با خدمات سلامت دهان و دندان، خدمات سطح یك و دو همان خدمات بسته</a:t>
            </a:r>
          </a:p>
          <a:p>
            <a:pPr algn="just"/>
            <a:r>
              <a:rPr lang="fa-IR" dirty="0">
                <a:solidFill>
                  <a:srgbClr val="FF0000"/>
                </a:solidFill>
              </a:rPr>
              <a:t>سطح یك تفاهم نامه بوده كه به صورت سرانه اي ارائه مي گردد و تقسيم بندي موجود ساختاري مي باشد.</a:t>
            </a:r>
            <a:endParaRPr lang="en-US" dirty="0">
              <a:solidFill>
                <a:srgbClr val="FF0000"/>
              </a:solidFill>
            </a:endParaRPr>
          </a:p>
        </p:txBody>
      </p:sp>
    </p:spTree>
    <p:extLst>
      <p:ext uri="{BB962C8B-B14F-4D97-AF65-F5344CB8AC3E}">
        <p14:creationId xmlns:p14="http://schemas.microsoft.com/office/powerpoint/2010/main" val="9877982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4207" y="624110"/>
            <a:ext cx="9770405" cy="1280890"/>
          </a:xfrm>
        </p:spPr>
        <p:txBody>
          <a:bodyPr>
            <a:normAutofit fontScale="90000"/>
          </a:bodyPr>
          <a:lstStyle/>
          <a:p>
            <a:r>
              <a:rPr lang="fa-IR" b="1" dirty="0">
                <a:cs typeface="B Mitra" panose="00000400000000000000" pitchFamily="2" charset="-78"/>
              </a:rPr>
              <a:t>ماده 45 : درآمدهای برنامه بيمه روستايي و پزشك خانواده</a:t>
            </a:r>
            <a:endParaRPr lang="en-US" dirty="0">
              <a:cs typeface="B Mitra" panose="00000400000000000000" pitchFamily="2" charset="-78"/>
            </a:endParaRPr>
          </a:p>
        </p:txBody>
      </p:sp>
      <p:sp>
        <p:nvSpPr>
          <p:cNvPr id="3" name="Content Placeholder 2"/>
          <p:cNvSpPr>
            <a:spLocks noGrp="1"/>
          </p:cNvSpPr>
          <p:nvPr>
            <p:ph idx="1"/>
          </p:nvPr>
        </p:nvSpPr>
        <p:spPr>
          <a:xfrm>
            <a:off x="1008993" y="2133599"/>
            <a:ext cx="10495619" cy="4302369"/>
          </a:xfrm>
        </p:spPr>
        <p:txBody>
          <a:bodyPr/>
          <a:lstStyle/>
          <a:p>
            <a:pPr algn="just"/>
            <a:r>
              <a:rPr lang="fa-IR" dirty="0"/>
              <a:t>درآمدهاي برنامه بيمه روستایي و پزشك خانواده از طرق زیر تامين خواهد شد:</a:t>
            </a:r>
          </a:p>
          <a:p>
            <a:pPr algn="just"/>
            <a:r>
              <a:rPr lang="fa-IR" dirty="0"/>
              <a:t>1 </a:t>
            </a:r>
            <a:r>
              <a:rPr lang="fa-IR" b="1" dirty="0"/>
              <a:t>- منابع حاصل از عقد قرارداد مركز بهداشت شهرستان یا شبكه بهداشت درمان شهرستان با اداره كل بيمه سلامت استان</a:t>
            </a:r>
            <a:r>
              <a:rPr lang="fa-IR" dirty="0"/>
              <a:t>.</a:t>
            </a:r>
          </a:p>
          <a:p>
            <a:pPr algn="just"/>
            <a:r>
              <a:rPr lang="fa-IR" dirty="0"/>
              <a:t>2 </a:t>
            </a:r>
            <a:r>
              <a:rPr lang="fa-IR" b="1" dirty="0"/>
              <a:t>- منابع حاصل از اخذ فرانشيز ویزیت پزشك خانواده یا ماما با رعایت سيستم ارجاع درمورد افرادي كه دفترچه</a:t>
            </a:r>
            <a:r>
              <a:rPr lang="fa-IR" dirty="0"/>
              <a:t>بيمه روستایي دارند. تعرفه ورودیه براي خدمات درماني تعيين شده در بسته خدمت كه توسط پزشك خانواده یاماما ارائه مي شود، بشرح زیر مي باشد و دریافت هرگونه مبلغ خارج از موارد ابلاغي وجاهت ندارد و منجر به كسورات پایش مي گردد.</a:t>
            </a:r>
            <a:endParaRPr lang="en-US" dirty="0"/>
          </a:p>
          <a:p>
            <a:endParaRPr lang="en-US" dirty="0"/>
          </a:p>
          <a:p>
            <a:endParaRPr lang="en-US" dirty="0"/>
          </a:p>
        </p:txBody>
      </p:sp>
    </p:spTree>
    <p:extLst>
      <p:ext uri="{BB962C8B-B14F-4D97-AF65-F5344CB8AC3E}">
        <p14:creationId xmlns:p14="http://schemas.microsoft.com/office/powerpoint/2010/main" val="1455090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3393" y="624110"/>
            <a:ext cx="9581219" cy="1280890"/>
          </a:xfrm>
        </p:spPr>
        <p:txBody>
          <a:bodyPr>
            <a:normAutofit fontScale="90000"/>
          </a:bodyPr>
          <a:lstStyle/>
          <a:p>
            <a:r>
              <a:rPr lang="fa-IR" b="1" dirty="0"/>
              <a:t>ماده 45 : درآمدهای برنامه بيمه روستايي و پزشك خانواده</a:t>
            </a:r>
            <a:endParaRPr lang="en-US" dirty="0"/>
          </a:p>
        </p:txBody>
      </p:sp>
      <p:sp>
        <p:nvSpPr>
          <p:cNvPr id="3" name="Content Placeholder 2"/>
          <p:cNvSpPr>
            <a:spLocks noGrp="1"/>
          </p:cNvSpPr>
          <p:nvPr>
            <p:ph idx="1"/>
          </p:nvPr>
        </p:nvSpPr>
        <p:spPr>
          <a:xfrm>
            <a:off x="614855" y="1513490"/>
            <a:ext cx="11146221" cy="4682358"/>
          </a:xfrm>
        </p:spPr>
        <p:txBody>
          <a:bodyPr>
            <a:normAutofit/>
          </a:bodyPr>
          <a:lstStyle/>
          <a:p>
            <a:pPr algn="just"/>
            <a:r>
              <a:rPr lang="fa-IR" dirty="0"/>
              <a:t>الف - فرانشيز ویزیت پزشك عمومي </a:t>
            </a:r>
            <a:r>
              <a:rPr lang="fa-IR" dirty="0">
                <a:solidFill>
                  <a:srgbClr val="FF0000"/>
                </a:solidFill>
              </a:rPr>
              <a:t>مبلغ 5000 ریال مي باشد</a:t>
            </a:r>
            <a:r>
              <a:rPr lang="fa-IR" dirty="0"/>
              <a:t>.</a:t>
            </a:r>
          </a:p>
          <a:p>
            <a:pPr algn="just"/>
            <a:r>
              <a:rPr lang="fa-IR" dirty="0"/>
              <a:t>ب- فرانشيز ویزیت كارشناس مامایي معادل 60 % فرانشيز پزشك عمومي 3000 ریال مي باشد.</a:t>
            </a:r>
          </a:p>
          <a:p>
            <a:pPr algn="just"/>
            <a:r>
              <a:rPr lang="fa-IR" dirty="0"/>
              <a:t>ج- فرانشيز ویزیت كارشناس ارشد مامایي معادل 70 % فرانشيز پزشك عمومي 3500 ریال مي باشد.</a:t>
            </a:r>
          </a:p>
          <a:p>
            <a:pPr algn="just"/>
            <a:r>
              <a:rPr lang="fa-IR" dirty="0"/>
              <a:t>3 </a:t>
            </a:r>
            <a:r>
              <a:rPr lang="fa-IR" b="1" dirty="0"/>
              <a:t>- منابع حاصل از اخذ فرانشيز 30 % از تعرفه دارو درمورد افرادیكه دفترچه بيمه روستایي دارند.</a:t>
            </a:r>
          </a:p>
          <a:p>
            <a:pPr algn="just"/>
            <a:r>
              <a:rPr lang="fa-IR" dirty="0"/>
              <a:t>4 </a:t>
            </a:r>
            <a:r>
              <a:rPr lang="fa-IR" b="1" dirty="0"/>
              <a:t>- منابع حاصل از اخذ فرانشيز 15 % از تعرفه خدمات آزمایشگاهي درمورد افرادیكه دفترچه بيمه روستایي دارند.</a:t>
            </a:r>
          </a:p>
          <a:p>
            <a:pPr algn="just"/>
            <a:r>
              <a:rPr lang="fa-IR" dirty="0"/>
              <a:t>5 </a:t>
            </a:r>
            <a:r>
              <a:rPr lang="fa-IR" b="1" dirty="0"/>
              <a:t>- منابع حاصل از اخذ فرانشيز 15 % از تعرفه خدمات رادیولوژي درمورد افرادیكه دفترچه بيمه روستایي دارند.</a:t>
            </a:r>
            <a:endParaRPr lang="en-US" dirty="0"/>
          </a:p>
        </p:txBody>
      </p:sp>
    </p:spTree>
    <p:extLst>
      <p:ext uri="{BB962C8B-B14F-4D97-AF65-F5344CB8AC3E}">
        <p14:creationId xmlns:p14="http://schemas.microsoft.com/office/powerpoint/2010/main" val="6854297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3393" y="624110"/>
            <a:ext cx="9581219" cy="1280890"/>
          </a:xfrm>
        </p:spPr>
        <p:txBody>
          <a:bodyPr>
            <a:normAutofit fontScale="90000"/>
          </a:bodyPr>
          <a:lstStyle/>
          <a:p>
            <a:r>
              <a:rPr lang="fa-IR" b="1" dirty="0"/>
              <a:t>ماده 45 : درآمدهای برنامه بيمه روستايي و پزشك خانواده</a:t>
            </a:r>
            <a:endParaRPr lang="en-US" dirty="0"/>
          </a:p>
        </p:txBody>
      </p:sp>
      <p:sp>
        <p:nvSpPr>
          <p:cNvPr id="3" name="Content Placeholder 2"/>
          <p:cNvSpPr>
            <a:spLocks noGrp="1"/>
          </p:cNvSpPr>
          <p:nvPr>
            <p:ph idx="1"/>
          </p:nvPr>
        </p:nvSpPr>
        <p:spPr>
          <a:xfrm>
            <a:off x="646385" y="2133600"/>
            <a:ext cx="11004331" cy="4267200"/>
          </a:xfrm>
        </p:spPr>
        <p:txBody>
          <a:bodyPr>
            <a:normAutofit/>
          </a:bodyPr>
          <a:lstStyle/>
          <a:p>
            <a:r>
              <a:rPr lang="fa-IR" dirty="0"/>
              <a:t>6</a:t>
            </a:r>
            <a:r>
              <a:rPr lang="fa-IR" dirty="0">
                <a:solidFill>
                  <a:srgbClr val="FF0000"/>
                </a:solidFill>
              </a:rPr>
              <a:t>-منابع حاصل از اخذ فرانشيز </a:t>
            </a:r>
            <a:r>
              <a:rPr lang="fa-IR" b="1" dirty="0">
                <a:solidFill>
                  <a:srgbClr val="FF0000"/>
                </a:solidFill>
              </a:rPr>
              <a:t>10 % از تعرفه هاي خدمات جانبي از جمله تزریقات و پانسمان و سایر خدمات سرپایي </a:t>
            </a:r>
            <a:r>
              <a:rPr lang="fa-IR" dirty="0">
                <a:solidFill>
                  <a:srgbClr val="FF0000"/>
                </a:solidFill>
              </a:rPr>
              <a:t>كه مشمول تعرفه هستند.</a:t>
            </a:r>
          </a:p>
          <a:p>
            <a:r>
              <a:rPr lang="fa-IR" dirty="0">
                <a:solidFill>
                  <a:srgbClr val="FF0000"/>
                </a:solidFill>
              </a:rPr>
              <a:t>7- منابع حاصل از اخذ هزینه كامل مواد مصرفي مانند دستكش، سرنگ، ماسك، پنبه، الكل، ليدوكایين، بتادین.</a:t>
            </a:r>
            <a:endParaRPr lang="fa-IR" dirty="0"/>
          </a:p>
          <a:p>
            <a:r>
              <a:rPr lang="fa-IR" dirty="0"/>
              <a:t>8 منابع حاصل از اخذ فرانشيز </a:t>
            </a:r>
            <a:r>
              <a:rPr lang="fa-IR" b="1" dirty="0"/>
              <a:t>30 % كل خدمات ارائه شده پزشكي، دارویي، و پاراكلينيكي و .. به سایر بيمه</a:t>
            </a:r>
            <a:r>
              <a:rPr lang="fa-IR" dirty="0"/>
              <a:t>شدگان تامين اجتماعي، نيروهاي مسلح، سایر صندوق هاي بيمه سلامت و .....</a:t>
            </a:r>
          </a:p>
          <a:p>
            <a:r>
              <a:rPr lang="fa-IR" dirty="0"/>
              <a:t>9 منابع حاصل ازاخذ سهم سایر سازمان هاي بيمه گرتامين اجتماعي، نيروهاي مسلح و ...( درقبال ارائه برگه ي بيمه شدگان).</a:t>
            </a:r>
            <a:endParaRPr lang="en-US" dirty="0"/>
          </a:p>
          <a:p>
            <a:endParaRPr lang="en-US" dirty="0"/>
          </a:p>
        </p:txBody>
      </p:sp>
    </p:spTree>
    <p:extLst>
      <p:ext uri="{BB962C8B-B14F-4D97-AF65-F5344CB8AC3E}">
        <p14:creationId xmlns:p14="http://schemas.microsoft.com/office/powerpoint/2010/main" val="4972337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5283" y="624110"/>
            <a:ext cx="9743089" cy="1280890"/>
          </a:xfrm>
        </p:spPr>
        <p:txBody>
          <a:bodyPr>
            <a:normAutofit fontScale="90000"/>
          </a:bodyPr>
          <a:lstStyle/>
          <a:p>
            <a:r>
              <a:rPr lang="fa-IR" b="1" dirty="0"/>
              <a:t>ماده 45 : درآمدهای برنامه بيمه روستايي و پزشك خانواده</a:t>
            </a:r>
            <a:endParaRPr lang="en-US" dirty="0"/>
          </a:p>
        </p:txBody>
      </p:sp>
      <p:sp>
        <p:nvSpPr>
          <p:cNvPr id="3" name="Content Placeholder 2"/>
          <p:cNvSpPr>
            <a:spLocks noGrp="1"/>
          </p:cNvSpPr>
          <p:nvPr>
            <p:ph idx="1"/>
          </p:nvPr>
        </p:nvSpPr>
        <p:spPr>
          <a:xfrm>
            <a:off x="536028" y="1905000"/>
            <a:ext cx="10968584" cy="4718538"/>
          </a:xfrm>
        </p:spPr>
        <p:txBody>
          <a:bodyPr>
            <a:normAutofit fontScale="85000" lnSpcReduction="10000"/>
          </a:bodyPr>
          <a:lstStyle/>
          <a:p>
            <a:pPr algn="just"/>
            <a:r>
              <a:rPr lang="fa-IR" dirty="0"/>
              <a:t>10-منابع حاصل از تعرفه ارائه خدمات دندانپزشكي </a:t>
            </a:r>
            <a:endParaRPr lang="fa-IR" b="1" dirty="0"/>
          </a:p>
          <a:p>
            <a:pPr algn="just"/>
            <a:r>
              <a:rPr lang="fa-IR" dirty="0"/>
              <a:t>11- منابع حاصل از </a:t>
            </a:r>
            <a:r>
              <a:rPr lang="fa-IR" b="1" dirty="0"/>
              <a:t>- 100 % تعرفه ارائه خدمت به سایر افرادي كه خارج از سيستم ارجاع مراجعه مي كنند. به عنوان </a:t>
            </a:r>
            <a:r>
              <a:rPr lang="fa-IR" dirty="0"/>
              <a:t>مثال شهرنشيناني كه بصورت ميهمان در روستا به پزشك خانواده مراجعه كرده اند.</a:t>
            </a:r>
          </a:p>
          <a:p>
            <a:pPr algn="just"/>
            <a:r>
              <a:rPr lang="fa-IR" dirty="0"/>
              <a:t>12- منابع حاصل از </a:t>
            </a:r>
            <a:r>
              <a:rPr lang="fa-IR" b="1" dirty="0"/>
              <a:t>- 100 % تعرفه ارائه خدمت به افراد فاقد هر نوع دفترچه بيمه اعم از بيمه روستایي یا سایر بيمه ها.</a:t>
            </a:r>
          </a:p>
          <a:p>
            <a:pPr algn="just"/>
            <a:r>
              <a:rPr lang="fa-IR" dirty="0"/>
              <a:t>تبصره 1 : تعرفه این خدمات در كتاب ویرایش دوم ارزش نسبي خدمات و مراقبتهاي سلامت جمهوري اسلامي ایران سال </a:t>
            </a:r>
            <a:r>
              <a:rPr lang="fa-IR" b="1" dirty="0"/>
              <a:t>- 1396 كه دراختيار معاونت درمان دانشگاههاي علوم پزشكي كشور ميباشد، بدست مي آید.</a:t>
            </a:r>
          </a:p>
          <a:p>
            <a:pPr algn="just"/>
            <a:r>
              <a:rPr lang="fa-IR" dirty="0"/>
              <a:t>تبصره 2: چنانچه بيمار صرفاً براي دریافت خدمات درماني زنان به ماماي مركز مراجعه كند، فقط فرانشيز تعرفه آن خدمت را خواهد پرداخت. درصورت مراجعه به پزشك و ماما فقط فرانشيز تعرفه خدمت پزشك از بيمار اخذ مي گردد. غيراز انجام مراقبت ها كه در بسته خدمت آمده است كه رایگان مي باشد، براي تمام موارد ویزیت درماني پزشك، باید فرانشيزمصوب دریافت گردد.</a:t>
            </a:r>
          </a:p>
          <a:p>
            <a:pPr algn="just"/>
            <a:r>
              <a:rPr lang="fa-IR" dirty="0"/>
              <a:t>تبصره 3 : دریافت فرانشيز در مورد برنامه هاي جاري نظام شبكه بهداشت و درمان از قبيل ویزیت گروه هاي هدف و مصداق ندارد و چنين خدماتي، </a:t>
            </a:r>
            <a:r>
              <a:rPr lang="fa-IR" dirty="0">
                <a:solidFill>
                  <a:srgbClr val="FF0000"/>
                </a:solidFill>
              </a:rPr>
              <a:t>در كل جميت ساكن</a:t>
            </a:r>
            <a:r>
              <a:rPr lang="fa-IR" dirty="0"/>
              <a:t>، رایگان ارائه مي گردد.</a:t>
            </a:r>
            <a:endParaRPr lang="en-US" dirty="0"/>
          </a:p>
          <a:p>
            <a:endParaRPr lang="en-US" dirty="0"/>
          </a:p>
        </p:txBody>
      </p:sp>
    </p:spTree>
    <p:extLst>
      <p:ext uri="{BB962C8B-B14F-4D97-AF65-F5344CB8AC3E}">
        <p14:creationId xmlns:p14="http://schemas.microsoft.com/office/powerpoint/2010/main" val="21690871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2676" y="624110"/>
            <a:ext cx="10231821" cy="1280890"/>
          </a:xfrm>
        </p:spPr>
        <p:txBody>
          <a:bodyPr>
            <a:normAutofit fontScale="90000"/>
          </a:bodyPr>
          <a:lstStyle/>
          <a:p>
            <a:r>
              <a:rPr lang="fa-IR" b="1" dirty="0"/>
              <a:t>ماده 45 : درآمدهای برنامه بيمه روستايي و پزشك خانواده</a:t>
            </a:r>
            <a:endParaRPr lang="en-US" dirty="0"/>
          </a:p>
        </p:txBody>
      </p:sp>
      <p:sp>
        <p:nvSpPr>
          <p:cNvPr id="3" name="Content Placeholder 2"/>
          <p:cNvSpPr>
            <a:spLocks noGrp="1"/>
          </p:cNvSpPr>
          <p:nvPr>
            <p:ph idx="1"/>
          </p:nvPr>
        </p:nvSpPr>
        <p:spPr>
          <a:xfrm>
            <a:off x="614855" y="1623847"/>
            <a:ext cx="10889757" cy="4666593"/>
          </a:xfrm>
        </p:spPr>
        <p:txBody>
          <a:bodyPr>
            <a:normAutofit/>
          </a:bodyPr>
          <a:lstStyle/>
          <a:p>
            <a:pPr algn="just"/>
            <a:r>
              <a:rPr lang="fa-IR" dirty="0"/>
              <a:t>تبصره 4: ارائه مكمل هاي دارویي باید توسط خانه بهداشت یا پایگاه بهداشت به صورت رایگان انجام گيرد.</a:t>
            </a:r>
          </a:p>
          <a:p>
            <a:pPr algn="just"/>
            <a:r>
              <a:rPr lang="fa-IR" dirty="0"/>
              <a:t>تبصره 5 : حقوق پزشكان یا ماماها/ مراقبين سلامت رسمي، پيماني، طرحي یا پيام آور كه از محل اعتبارات جاري دانشگاه هاي علوم پزشكي پرداخت مي شود.</a:t>
            </a:r>
          </a:p>
          <a:p>
            <a:pPr algn="just"/>
            <a:r>
              <a:rPr lang="fa-IR" dirty="0"/>
              <a:t>تبصره 6: بيمارستان هاي همكار از مراجعين روستایي داراي دفترچه بيمه روستایي و برگه ارجاع ، فرانشيز خدمات پزشكي و خدمات دارویي و پاراكلينيكي را باید براساس دستورعمل اجرایي برنامه بيمه روستایي و پزشك خانواده دریافت و ليست بيماران غير اورژانسي همراه هزینه مربوطه را ماهانه به مركز بهداشت شهرستان/ شبكه بهداشت و درمان شهرستان ارائه كنند. در مواردي كه منجر به بستري گردد از طریق اداره بيمه به بيمارستان پرداخت مي شود.</a:t>
            </a:r>
            <a:endParaRPr lang="en-US" dirty="0"/>
          </a:p>
          <a:p>
            <a:pPr algn="just"/>
            <a:endParaRPr lang="en-US" dirty="0"/>
          </a:p>
        </p:txBody>
      </p:sp>
    </p:spTree>
    <p:extLst>
      <p:ext uri="{BB962C8B-B14F-4D97-AF65-F5344CB8AC3E}">
        <p14:creationId xmlns:p14="http://schemas.microsoft.com/office/powerpoint/2010/main" val="36062819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a:t>ماده 45 : درآمدهای برنامه بيمه روستايي و پزشك خانواده</a:t>
            </a:r>
            <a:endParaRPr lang="en-US" dirty="0"/>
          </a:p>
        </p:txBody>
      </p:sp>
      <p:sp>
        <p:nvSpPr>
          <p:cNvPr id="3" name="Content Placeholder 2"/>
          <p:cNvSpPr>
            <a:spLocks noGrp="1"/>
          </p:cNvSpPr>
          <p:nvPr>
            <p:ph idx="1"/>
          </p:nvPr>
        </p:nvSpPr>
        <p:spPr>
          <a:xfrm>
            <a:off x="945931" y="2133600"/>
            <a:ext cx="10558681" cy="3777622"/>
          </a:xfrm>
        </p:spPr>
        <p:txBody>
          <a:bodyPr>
            <a:normAutofit fontScale="92500" lnSpcReduction="20000"/>
          </a:bodyPr>
          <a:lstStyle/>
          <a:p>
            <a:pPr algn="just"/>
            <a:r>
              <a:rPr lang="fa-IR" dirty="0"/>
              <a:t>تبصره 7-: افرادي كه برگه هاي دفترچه بيمه روستایي آنها به پایان رسيده باشد تا زمان اخذ دفترچه جدید، باید 100 % تعرفه را پرداخت كنند. در مورد نوزادان تازه متولد شده تا صدور دفترچه براي آنان، مي توان با استفاده از دفترچه بيمه مادر آنها را تحت پوشش قرار داد و فرانشيز مصوب دریافت كرد.</a:t>
            </a:r>
          </a:p>
          <a:p>
            <a:pPr algn="just"/>
            <a:r>
              <a:rPr lang="fa-IR" dirty="0"/>
              <a:t>تبصره 8- : استمرار پرداختها توسط اداره كل بيمه استان منوط به دریافت اوراق جداشده دفترچه بيمه روستایي </a:t>
            </a:r>
            <a:r>
              <a:rPr lang="fa-IR" dirty="0">
                <a:solidFill>
                  <a:srgbClr val="FF0000"/>
                </a:solidFill>
              </a:rPr>
              <a:t>و ارائه فایل الكترونيك حاوي اطلاعات نسخ و مداخلات مورد تایيد سازمان بيمه سلامت است</a:t>
            </a:r>
            <a:r>
              <a:rPr lang="fa-IR" dirty="0"/>
              <a:t>.</a:t>
            </a:r>
          </a:p>
          <a:p>
            <a:pPr algn="just"/>
            <a:r>
              <a:rPr lang="fa-IR" dirty="0"/>
              <a:t>تبصره 9 : چنانچه فرد تابع هيچ نوع بيمه اي نباشد باید كل تعرفه خدمات را پرداخت كند به جز موارد اورژانس ناشي از حوادث و تروما. مركز خدمات جامع سلامت این افراد را به اداره بيمه سلامت شهرستان براي دریافت دفترچه بيمه روستایي راهنمائي نماید.</a:t>
            </a:r>
          </a:p>
          <a:p>
            <a:pPr algn="just"/>
            <a:r>
              <a:rPr lang="fa-IR" dirty="0"/>
              <a:t>تبصره 10- : فرانشيزي كه در ساعات موظف كاري مركز خدمات جامع سلامت توسط بيمار باید پرداخت شود معادل </a:t>
            </a:r>
            <a:r>
              <a:rPr lang="fa-IR" dirty="0">
                <a:solidFill>
                  <a:srgbClr val="FF0000"/>
                </a:solidFill>
              </a:rPr>
              <a:t>5000</a:t>
            </a:r>
            <a:r>
              <a:rPr lang="fa-IR" dirty="0"/>
              <a:t> ریال است.</a:t>
            </a:r>
            <a:endParaRPr lang="en-US" dirty="0"/>
          </a:p>
          <a:p>
            <a:endParaRPr lang="en-US" dirty="0"/>
          </a:p>
        </p:txBody>
      </p:sp>
    </p:spTree>
    <p:extLst>
      <p:ext uri="{BB962C8B-B14F-4D97-AF65-F5344CB8AC3E}">
        <p14:creationId xmlns:p14="http://schemas.microsoft.com/office/powerpoint/2010/main" val="941703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961803"/>
          </a:xfrm>
        </p:spPr>
        <p:txBody>
          <a:bodyPr>
            <a:normAutofit/>
          </a:bodyPr>
          <a:lstStyle/>
          <a:p>
            <a:pPr algn="r"/>
            <a:r>
              <a:rPr lang="fa-IR" sz="3600" b="1" u="sng" dirty="0">
                <a:cs typeface="B Mitra" panose="00000400000000000000" pitchFamily="2" charset="-78"/>
              </a:rPr>
              <a:t>ماده 1 بند 2 </a:t>
            </a:r>
            <a:r>
              <a:rPr lang="fa-IR" sz="3600" b="1" dirty="0">
                <a:cs typeface="B Mitra" panose="00000400000000000000" pitchFamily="2" charset="-78"/>
              </a:rPr>
              <a:t>تعاريف</a:t>
            </a:r>
            <a:endParaRPr lang="fa-IR" sz="3600" b="1" dirty="0">
              <a:solidFill>
                <a:srgbClr val="C00000"/>
              </a:solidFill>
              <a:cs typeface="B Mitra" panose="00000400000000000000" pitchFamily="2" charset="-78"/>
            </a:endParaRPr>
          </a:p>
        </p:txBody>
      </p:sp>
      <p:sp>
        <p:nvSpPr>
          <p:cNvPr id="4" name="Content Placeholder 2"/>
          <p:cNvSpPr>
            <a:spLocks noGrp="1"/>
          </p:cNvSpPr>
          <p:nvPr>
            <p:ph idx="1"/>
          </p:nvPr>
        </p:nvSpPr>
        <p:spPr>
          <a:xfrm>
            <a:off x="1008993" y="1406769"/>
            <a:ext cx="10495620" cy="5369169"/>
          </a:xfrm>
        </p:spPr>
        <p:txBody>
          <a:bodyPr>
            <a:noAutofit/>
          </a:bodyPr>
          <a:lstStyle/>
          <a:p>
            <a:pPr algn="just" rtl="1"/>
            <a:r>
              <a:rPr lang="fa-IR" sz="3200" b="1" dirty="0"/>
              <a:t>تعریف </a:t>
            </a:r>
            <a:r>
              <a:rPr lang="ar-SA" sz="3200" b="1" dirty="0"/>
              <a:t>فرد روستایی</a:t>
            </a:r>
            <a:endParaRPr lang="en-US" sz="3200" b="1" dirty="0"/>
          </a:p>
          <a:p>
            <a:pPr algn="just"/>
            <a:r>
              <a:rPr lang="fa-IR" dirty="0">
                <a:solidFill>
                  <a:srgbClr val="FF0000"/>
                </a:solidFill>
              </a:rPr>
              <a:t>فرد روستایي فردي است كه سكونت وي در روستا مورد تایيد خانه بهداشت یا شوراي اسلامي روستا و داراي پرونده خانوار فعال باشد.</a:t>
            </a:r>
          </a:p>
          <a:p>
            <a:pPr algn="just">
              <a:buNone/>
            </a:pPr>
            <a:r>
              <a:rPr lang="fa-IR" sz="3200" b="1" u="sng" dirty="0"/>
              <a:t>ماده 1 بند 15</a:t>
            </a:r>
            <a:r>
              <a:rPr lang="fa-IR" sz="3200" b="1" dirty="0"/>
              <a:t> </a:t>
            </a:r>
          </a:p>
          <a:p>
            <a:pPr algn="just"/>
            <a:r>
              <a:rPr lang="fa-IR" dirty="0"/>
              <a:t>گروهي از صاحبان دانش و مهارت در حوزه خدمات بهداشتي درماني شامل: پزشك، دندانپزشك،كاردان یاكارشناسان مامائي، پرستار، بهداشت خانواده، مبارزه با بيماریها، بهداشت محيط و حرفه اي، علوم آزمایشگاهي،رادیولوژي، </a:t>
            </a:r>
            <a:r>
              <a:rPr lang="fa-IR" dirty="0">
                <a:solidFill>
                  <a:schemeClr val="tx1"/>
                </a:solidFill>
              </a:rPr>
              <a:t>كارشناس سلامت روان، كارشناس تغذیه، </a:t>
            </a:r>
            <a:r>
              <a:rPr lang="fa-IR" dirty="0"/>
              <a:t>بهداشتكار دهان و دندان و بهورز و سایر نيروهاي موردقراردادكه با مدیریت پزشك خانواده بسته ي خدمات سطح اول را در اختيار جامعه تعریف شده قرار مي دهند</a:t>
            </a:r>
            <a:r>
              <a:rPr lang="en-US" dirty="0"/>
              <a:t> </a:t>
            </a:r>
            <a:r>
              <a:rPr lang="fa-IR" dirty="0"/>
              <a:t>.</a:t>
            </a:r>
            <a:endParaRPr lang="en-US" dirty="0"/>
          </a:p>
        </p:txBody>
      </p:sp>
    </p:spTree>
    <p:extLst>
      <p:ext uri="{BB962C8B-B14F-4D97-AF65-F5344CB8AC3E}">
        <p14:creationId xmlns:p14="http://schemas.microsoft.com/office/powerpoint/2010/main" val="36655033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9973" y="624110"/>
            <a:ext cx="10058400" cy="1280890"/>
          </a:xfrm>
        </p:spPr>
        <p:txBody>
          <a:bodyPr>
            <a:normAutofit fontScale="90000"/>
          </a:bodyPr>
          <a:lstStyle/>
          <a:p>
            <a:r>
              <a:rPr lang="fa-IR" b="1" dirty="0"/>
              <a:t>ماده 45 : درآمدهای برنامه بيمه روستايي و پزشك خانواده</a:t>
            </a:r>
            <a:endParaRPr lang="en-US" dirty="0"/>
          </a:p>
        </p:txBody>
      </p:sp>
      <p:sp>
        <p:nvSpPr>
          <p:cNvPr id="3" name="Content Placeholder 2"/>
          <p:cNvSpPr>
            <a:spLocks noGrp="1"/>
          </p:cNvSpPr>
          <p:nvPr>
            <p:ph idx="1"/>
          </p:nvPr>
        </p:nvSpPr>
        <p:spPr>
          <a:xfrm>
            <a:off x="677917" y="2133599"/>
            <a:ext cx="10826695" cy="4314497"/>
          </a:xfrm>
        </p:spPr>
        <p:txBody>
          <a:bodyPr>
            <a:normAutofit lnSpcReduction="10000"/>
          </a:bodyPr>
          <a:lstStyle/>
          <a:p>
            <a:pPr algn="just"/>
            <a:r>
              <a:rPr lang="fa-IR" dirty="0"/>
              <a:t>تبصره 11 : در زمان بيتوته و روزهاي تعطيل مبلغ فرانشيز دریافتي پزشك جهت ویزیت و خدمات جانبي از بيماران</a:t>
            </a:r>
          </a:p>
          <a:p>
            <a:pPr algn="just"/>
            <a:r>
              <a:rPr lang="fa-IR" dirty="0">
                <a:solidFill>
                  <a:srgbClr val="FF0000"/>
                </a:solidFill>
              </a:rPr>
              <a:t>غير از موارد اورژانسي ناشي از حوادث و تروما </a:t>
            </a:r>
            <a:r>
              <a:rPr lang="fa-IR" dirty="0"/>
              <a:t>30 % تعرفه دولتي مي باشد.</a:t>
            </a:r>
          </a:p>
          <a:p>
            <a:pPr algn="just"/>
            <a:r>
              <a:rPr lang="fa-IR" dirty="0"/>
              <a:t>تبصره 12 : در صورت وجود واحد تسهيلات زایماني فعال، زایمان انجام شده در آن واحد براي گيرنده خدمت رایگان مي باشد و نباید وجهي از مراجعه كننده دریافت شود و براي سایر صندوق ها (به جز صندوق روستایي) با تكميل مستندات مربوط به پرونده بستري مادر، برگه دفترچه او جدا شده با ارائه به اداره بيمه باید سهم تعرفه آن به صورت</a:t>
            </a:r>
            <a:r>
              <a:rPr lang="en-US" dirty="0"/>
              <a:t>FFS </a:t>
            </a:r>
            <a:r>
              <a:rPr lang="fa-IR" dirty="0"/>
              <a:t> به مركز بهداشت شهرستان پرداخت گردد. در صورت فقدان واحد تسهيلات زایماني، فرد به سطح دوم ارجاع مي گردد، بدیهي است در صورت انجام زایمان در بيمارستان، هزینه هاي مربوطه توسط بيمه پرداخت خواهد شد.</a:t>
            </a:r>
          </a:p>
          <a:p>
            <a:pPr algn="just"/>
            <a:r>
              <a:rPr lang="fa-IR" dirty="0"/>
              <a:t>تبصره 13 : ارائه تمامي خدمات و مراقبت هاي بهداشتي تعریف شده در بسته هاي خدمت كاملا رایگان است.</a:t>
            </a:r>
            <a:endParaRPr lang="en-US" dirty="0"/>
          </a:p>
        </p:txBody>
      </p:sp>
    </p:spTree>
    <p:extLst>
      <p:ext uri="{BB962C8B-B14F-4D97-AF65-F5344CB8AC3E}">
        <p14:creationId xmlns:p14="http://schemas.microsoft.com/office/powerpoint/2010/main" val="39973121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a:t>ماده 45 : درآمدهای برنامه بيمه روستايي و پزشك خانواده</a:t>
            </a:r>
            <a:endParaRPr lang="en-US" dirty="0"/>
          </a:p>
        </p:txBody>
      </p:sp>
      <p:sp>
        <p:nvSpPr>
          <p:cNvPr id="3" name="Content Placeholder 2"/>
          <p:cNvSpPr>
            <a:spLocks noGrp="1"/>
          </p:cNvSpPr>
          <p:nvPr>
            <p:ph idx="1"/>
          </p:nvPr>
        </p:nvSpPr>
        <p:spPr>
          <a:xfrm>
            <a:off x="945931" y="2133600"/>
            <a:ext cx="10558681" cy="3777622"/>
          </a:xfrm>
        </p:spPr>
        <p:txBody>
          <a:bodyPr/>
          <a:lstStyle/>
          <a:p>
            <a:pPr algn="just"/>
            <a:r>
              <a:rPr lang="fa-IR" dirty="0">
                <a:solidFill>
                  <a:srgbClr val="FF0000"/>
                </a:solidFill>
              </a:rPr>
              <a:t>تبصره 15 : اعتبار نسخ ارجاع از تاریخ صدور به مدت یك ماه مي باشد. همچنين بيماران صعب العلاج، خاص و سرطاني و بيماراني كه بطور مستقيم بستري شده اند نيازي به ارائه نسخ ارجاع ندارند.</a:t>
            </a:r>
          </a:p>
          <a:p>
            <a:pPr algn="just"/>
            <a:r>
              <a:rPr lang="fa-IR" dirty="0">
                <a:solidFill>
                  <a:srgbClr val="FF0000"/>
                </a:solidFill>
              </a:rPr>
              <a:t>تبصره 16 : محل تامين اعتبار داروهاي مصوب خانه هاي بهداشت از سهم سرانه دارویي و مكمل مي باشد.</a:t>
            </a:r>
            <a:endParaRPr lang="en-US" dirty="0">
              <a:solidFill>
                <a:srgbClr val="FF0000"/>
              </a:solidFill>
            </a:endParaRPr>
          </a:p>
          <a:p>
            <a:pPr algn="just"/>
            <a:endParaRPr lang="en-US" dirty="0"/>
          </a:p>
        </p:txBody>
      </p:sp>
    </p:spTree>
    <p:extLst>
      <p:ext uri="{BB962C8B-B14F-4D97-AF65-F5344CB8AC3E}">
        <p14:creationId xmlns:p14="http://schemas.microsoft.com/office/powerpoint/2010/main" val="11989054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b="1" dirty="0"/>
              <a:t>ماده 50 : تخصيص و هزينه كرد اعتبارات</a:t>
            </a:r>
            <a:endParaRPr lang="en-US" dirty="0"/>
          </a:p>
        </p:txBody>
      </p:sp>
      <p:sp>
        <p:nvSpPr>
          <p:cNvPr id="3" name="Content Placeholder 2"/>
          <p:cNvSpPr>
            <a:spLocks noGrp="1"/>
          </p:cNvSpPr>
          <p:nvPr>
            <p:ph idx="1"/>
          </p:nvPr>
        </p:nvSpPr>
        <p:spPr>
          <a:xfrm>
            <a:off x="1072055" y="1905000"/>
            <a:ext cx="10704786" cy="4006222"/>
          </a:xfrm>
        </p:spPr>
        <p:txBody>
          <a:bodyPr/>
          <a:lstStyle/>
          <a:p>
            <a:pPr algn="just"/>
            <a:r>
              <a:rPr lang="fa-IR" dirty="0">
                <a:solidFill>
                  <a:schemeClr val="tx1"/>
                </a:solidFill>
              </a:rPr>
              <a:t>مدیرمالي دانشگاه/ دانشكده علوم پزشكي موظف است ریزهزینه ها را هر سه ماه یكبار به اداره كل بيمه سلامت استان و مركز مدیریت شبكه اعلام كند. پرداخت بعدي از سوي اداره كل بيمه استان منوط به دریافت این گزارش خواهد بود.</a:t>
            </a:r>
            <a:endParaRPr lang="en-US" dirty="0">
              <a:solidFill>
                <a:schemeClr val="tx1"/>
              </a:solidFill>
            </a:endParaRPr>
          </a:p>
        </p:txBody>
      </p:sp>
    </p:spTree>
    <p:extLst>
      <p:ext uri="{BB962C8B-B14F-4D97-AF65-F5344CB8AC3E}">
        <p14:creationId xmlns:p14="http://schemas.microsoft.com/office/powerpoint/2010/main" val="37364866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t>ماده 51 : شيوه پرداخت سرانه خريد خدمت</a:t>
            </a:r>
            <a:endParaRPr lang="en-US" dirty="0"/>
          </a:p>
        </p:txBody>
      </p:sp>
      <p:sp>
        <p:nvSpPr>
          <p:cNvPr id="3" name="Content Placeholder 2"/>
          <p:cNvSpPr>
            <a:spLocks noGrp="1"/>
          </p:cNvSpPr>
          <p:nvPr>
            <p:ph idx="1"/>
          </p:nvPr>
        </p:nvSpPr>
        <p:spPr>
          <a:xfrm>
            <a:off x="930166" y="2133600"/>
            <a:ext cx="10878206" cy="3777622"/>
          </a:xfrm>
        </p:spPr>
        <p:txBody>
          <a:bodyPr>
            <a:normAutofit/>
          </a:bodyPr>
          <a:lstStyle/>
          <a:p>
            <a:pPr algn="just"/>
            <a:r>
              <a:rPr lang="fa-IR" dirty="0">
                <a:solidFill>
                  <a:schemeClr val="tx1"/>
                </a:solidFill>
              </a:rPr>
              <a:t>جمعيت هدف برنامه شامل كليه افراد ساكن در مناطق روستایي، عشایر و شهرهاي زیر 20 هزار نفر مي باشد.</a:t>
            </a:r>
          </a:p>
          <a:p>
            <a:pPr algn="just"/>
            <a:r>
              <a:rPr lang="fa-IR" dirty="0">
                <a:solidFill>
                  <a:schemeClr val="tx1"/>
                </a:solidFill>
              </a:rPr>
              <a:t>تبصره 1: درمورد عشایر جمعيت داراي دفترچه بيمه روستایيان و عشایر اعلامي سازمان بيمه سلامت ملاك پرداخت سرانه است. سرانه جمعيت عشایر ساكن و برون كوچ در بين دانشگاه هاي همجوار برحسب تعداد جمعيت عشایرداراي دفترچه و زمان استقرار آن جمعيت در شهرستان توسط وزارت بهداشت توزیع مي گردد.</a:t>
            </a:r>
            <a:endParaRPr lang="en-US" dirty="0">
              <a:solidFill>
                <a:schemeClr val="tx1"/>
              </a:solidFill>
            </a:endParaRPr>
          </a:p>
        </p:txBody>
      </p:sp>
    </p:spTree>
    <p:extLst>
      <p:ext uri="{BB962C8B-B14F-4D97-AF65-F5344CB8AC3E}">
        <p14:creationId xmlns:p14="http://schemas.microsoft.com/office/powerpoint/2010/main" val="28896875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t>ماده 57 : ارجاع به سطوح بالاتر</a:t>
            </a:r>
            <a:endParaRPr lang="en-US" dirty="0"/>
          </a:p>
        </p:txBody>
      </p:sp>
      <p:sp>
        <p:nvSpPr>
          <p:cNvPr id="3" name="Content Placeholder 2"/>
          <p:cNvSpPr>
            <a:spLocks noGrp="1"/>
          </p:cNvSpPr>
          <p:nvPr>
            <p:ph idx="1"/>
          </p:nvPr>
        </p:nvSpPr>
        <p:spPr>
          <a:xfrm>
            <a:off x="677917" y="2133600"/>
            <a:ext cx="11020097" cy="3777622"/>
          </a:xfrm>
        </p:spPr>
        <p:txBody>
          <a:bodyPr/>
          <a:lstStyle/>
          <a:p>
            <a:pPr algn="just"/>
            <a:r>
              <a:rPr lang="fa-IR" dirty="0">
                <a:solidFill>
                  <a:schemeClr val="tx1"/>
                </a:solidFill>
              </a:rPr>
              <a:t>تبصره 2 : لازم است جهت جلوگيري از ارجاع معكوس، ترتيبي اتخاذ گردد تا پذیرش بستري بيماران داراي دفترچه بيمه روستایي غير اورژانسي در بيمارستانهاي دولتي تحت پوشش دانشگاه با رعایت نظام ارجاع در زمان پذیرش صورت گيرد.</a:t>
            </a:r>
            <a:endParaRPr lang="en-US" dirty="0">
              <a:solidFill>
                <a:schemeClr val="tx1"/>
              </a:solidFill>
            </a:endParaRPr>
          </a:p>
          <a:p>
            <a:endParaRPr lang="en-US" dirty="0"/>
          </a:p>
        </p:txBody>
      </p:sp>
    </p:spTree>
    <p:extLst>
      <p:ext uri="{BB962C8B-B14F-4D97-AF65-F5344CB8AC3E}">
        <p14:creationId xmlns:p14="http://schemas.microsoft.com/office/powerpoint/2010/main" val="3290026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2717" y="655641"/>
            <a:ext cx="8911687" cy="1280890"/>
          </a:xfrm>
        </p:spPr>
        <p:txBody>
          <a:bodyPr>
            <a:normAutofit fontScale="90000"/>
          </a:bodyPr>
          <a:lstStyle/>
          <a:p>
            <a:r>
              <a:rPr lang="fa-IR" b="1" dirty="0"/>
              <a:t>ماده 59 : پايش مشترک با اداره كل بيمه سلامت استان</a:t>
            </a:r>
            <a:endParaRPr lang="en-US" dirty="0"/>
          </a:p>
        </p:txBody>
      </p:sp>
      <p:sp>
        <p:nvSpPr>
          <p:cNvPr id="3" name="Content Placeholder 2"/>
          <p:cNvSpPr>
            <a:spLocks noGrp="1"/>
          </p:cNvSpPr>
          <p:nvPr>
            <p:ph idx="1"/>
          </p:nvPr>
        </p:nvSpPr>
        <p:spPr>
          <a:xfrm>
            <a:off x="772510" y="2133600"/>
            <a:ext cx="10732102" cy="3777622"/>
          </a:xfrm>
        </p:spPr>
        <p:txBody>
          <a:bodyPr>
            <a:normAutofit/>
          </a:bodyPr>
          <a:lstStyle/>
          <a:p>
            <a:pPr algn="just"/>
            <a:r>
              <a:rPr lang="fa-IR" dirty="0"/>
              <a:t>اجراي پایش مشترك با اداره كل بيمه سلامت استان توسط چك ليست مورد توافق، هر ماه یكبار انجام مي شود.</a:t>
            </a:r>
          </a:p>
          <a:p>
            <a:pPr algn="just"/>
            <a:r>
              <a:rPr lang="fa-IR" dirty="0"/>
              <a:t>تبصره 1 : اداره كل بيمه استان موظف است پس خوراند بازدیدهاي انجام شده در طول ماه قبل را حداكثر تا دهم ماه بعد براي رفع نواقص اعلام كند تا فرصت كافي براي اصلاح اقدامات توسط مراكز بهداشت استان ها و شهرستان ها فراهم باشد. نتایج پایش هاي مشترك و </a:t>
            </a:r>
            <a:r>
              <a:rPr lang="fa-IR" dirty="0">
                <a:solidFill>
                  <a:srgbClr val="FF0000"/>
                </a:solidFill>
              </a:rPr>
              <a:t>نظارت هاي انفرادي پس از بررسي در جلسات هماهنگي ماهانه بين مركز بهداشت و اداره بيمه شهرستان مبناي كسورات خواهد بود</a:t>
            </a:r>
            <a:r>
              <a:rPr lang="fa-IR" dirty="0"/>
              <a:t>. بدیهي است كه نكات مورد نظر اداره كل بيمه سلامت استان به مركز بهداشت شهرستان منعكس مي گردد و مركز بهداشت موظف به پيگيري مي باشد.</a:t>
            </a:r>
            <a:endParaRPr lang="en-US" dirty="0"/>
          </a:p>
          <a:p>
            <a:endParaRPr lang="en-US" dirty="0"/>
          </a:p>
        </p:txBody>
      </p:sp>
    </p:spTree>
    <p:extLst>
      <p:ext uri="{BB962C8B-B14F-4D97-AF65-F5344CB8AC3E}">
        <p14:creationId xmlns:p14="http://schemas.microsoft.com/office/powerpoint/2010/main" val="18101756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a:t>ماده 59 : پايش مشترک با اداره كل بيمه سلامت است</a:t>
            </a:r>
            <a:endParaRPr lang="en-US" dirty="0"/>
          </a:p>
        </p:txBody>
      </p:sp>
      <p:sp>
        <p:nvSpPr>
          <p:cNvPr id="3" name="Content Placeholder 2"/>
          <p:cNvSpPr>
            <a:spLocks noGrp="1"/>
          </p:cNvSpPr>
          <p:nvPr>
            <p:ph idx="1"/>
          </p:nvPr>
        </p:nvSpPr>
        <p:spPr>
          <a:xfrm>
            <a:off x="725214" y="1576552"/>
            <a:ext cx="10779398" cy="4682358"/>
          </a:xfrm>
        </p:spPr>
        <p:txBody>
          <a:bodyPr>
            <a:normAutofit fontScale="92500"/>
          </a:bodyPr>
          <a:lstStyle/>
          <a:p>
            <a:pPr algn="just"/>
            <a:r>
              <a:rPr lang="fa-IR" dirty="0"/>
              <a:t>تبصره 2 : ادارات كل بيمه سلامت استان بصورت مشترك یا اختصاصي با استفاده از چك ليستي كه با تفاهم مشترك وزارت بهداشت و سازمان بيمه سلامت تهيه شده است، اقدام به نظارت ماهانه از مراكز مجري برنامه مي نمایند. نتيجه این چك ليست باید تا قبل از نظارت بعدي به مركز بهداشت شهرستان اعلام شود تا مركز بهداشت شهرستان هرچه سریعتر نسبت به رفع مشكلاتي </a:t>
            </a:r>
            <a:r>
              <a:rPr lang="fa-IR" dirty="0">
                <a:solidFill>
                  <a:schemeClr val="tx1"/>
                </a:solidFill>
              </a:rPr>
              <a:t>كه ازسوي اداره كل بيمه استان اعلام شده است، اقدام كند. بدیهي است ثبت موارد چك ليست پایش در سامانه پایش سازمان بيمه سلامت پس از رفع مشكلات ارائه شده در بازه زماني مشخص باشد. نتایج پایش مشترك باید در جلسات هماهنگي ماهانه كه بين مركز بهداشت و ادارات بيمه شهرستان برگزار مي گردد مورد ارزیابي قرار گرفته و نواقص خدمات صرفا مربوط به بخش پرسنلي پایش كيفي تا پایان ماه توسط شبكه اصلاح گردد در غير این صورت مشمول كسورات مي شود.</a:t>
            </a:r>
          </a:p>
          <a:p>
            <a:pPr algn="just"/>
            <a:r>
              <a:rPr lang="fa-IR" dirty="0">
                <a:solidFill>
                  <a:schemeClr val="tx1"/>
                </a:solidFill>
              </a:rPr>
              <a:t>بیمه سلامت استان موظف است امكان دسترسي به سامانه ورود اطلاعات پایش را براي معاونت بهداشتي دانشگاه و مركز بهداشت شهرستان فراهم نموده و گزارش كليه اقدامات انجام شده به ستاد هماهنگي استان اعلام گردد.</a:t>
            </a:r>
            <a:endParaRPr lang="en-US" dirty="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21030924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t>ماده 62 : مکانيسم پرداخت كارانه پزشك</a:t>
            </a:r>
            <a:endParaRPr lang="en-US" dirty="0"/>
          </a:p>
        </p:txBody>
      </p:sp>
      <p:sp>
        <p:nvSpPr>
          <p:cNvPr id="3" name="Content Placeholder 2"/>
          <p:cNvSpPr>
            <a:spLocks noGrp="1"/>
          </p:cNvSpPr>
          <p:nvPr>
            <p:ph idx="1"/>
          </p:nvPr>
        </p:nvSpPr>
        <p:spPr>
          <a:xfrm>
            <a:off x="898634" y="1623848"/>
            <a:ext cx="10605978" cy="4698124"/>
          </a:xfrm>
        </p:spPr>
        <p:txBody>
          <a:bodyPr>
            <a:normAutofit fontScale="92500" lnSpcReduction="20000"/>
          </a:bodyPr>
          <a:lstStyle/>
          <a:p>
            <a:pPr algn="just"/>
            <a:r>
              <a:rPr lang="fa-IR" dirty="0">
                <a:solidFill>
                  <a:srgbClr val="FF0000"/>
                </a:solidFill>
              </a:rPr>
              <a:t>سوابق خدمت </a:t>
            </a:r>
            <a:r>
              <a:rPr lang="fa-IR" dirty="0"/>
              <a:t>به سال محاسبه و به ازاي یك سال كامل خدمت برحسب ریال براساس جدول موجود در دستور العمل تعيين مي شود،</a:t>
            </a:r>
          </a:p>
          <a:p>
            <a:pPr algn="just"/>
            <a:r>
              <a:rPr lang="fa-IR" dirty="0"/>
              <a:t>عدد 1 معادل 1188000 ریال و به ازاي هر 0.01 افزایش ميانگين ضریب محروميت چهارگانه دانشگاه/ دانشكده، شهرستان، بخش و مركز مبلغ 14960 ریال اضافه گردد .</a:t>
            </a:r>
          </a:p>
          <a:p>
            <a:pPr algn="just"/>
            <a:r>
              <a:rPr lang="fa-IR" dirty="0"/>
              <a:t>تبصره 1 : براي افرادي كه در شهرهاي زیر بيست هزار نفر در قالب قرارداد با اداره </a:t>
            </a:r>
            <a:r>
              <a:rPr lang="fa-IR" dirty="0">
                <a:solidFill>
                  <a:srgbClr val="FF0000"/>
                </a:solidFill>
              </a:rPr>
              <a:t>كل بيمه در سال هاي قبل </a:t>
            </a:r>
            <a:r>
              <a:rPr lang="fa-IR" dirty="0"/>
              <a:t>به عنوان پزشك خانواده مشغول فعاليت بوده اند و پس از تحت پوشش قرارگرفتن این شهرها توسط دانشگاه در برنامه به عنوان پزشك خانواده ادامه فعاليت داده اند سهم ماندگاري نامبردگان در </a:t>
            </a:r>
            <a:r>
              <a:rPr lang="fa-IR" dirty="0">
                <a:solidFill>
                  <a:srgbClr val="FF0000"/>
                </a:solidFill>
              </a:rPr>
              <a:t>سال هاي </a:t>
            </a:r>
            <a:r>
              <a:rPr lang="fa-IR" dirty="0"/>
              <a:t>قبل معادل سهم ماندگاري در محدوده كشور 50 درصد در نظر گرفته شود.</a:t>
            </a:r>
          </a:p>
          <a:p>
            <a:pPr algn="just"/>
            <a:r>
              <a:rPr lang="fa-IR" dirty="0"/>
              <a:t>تبصره 2 : براي افرادي كه در روستاها در قالب قرارداد با اداره كل بيمه در </a:t>
            </a:r>
            <a:r>
              <a:rPr lang="fa-IR" dirty="0">
                <a:solidFill>
                  <a:srgbClr val="FF0000"/>
                </a:solidFill>
              </a:rPr>
              <a:t>سال هاي </a:t>
            </a:r>
            <a:r>
              <a:rPr lang="fa-IR" dirty="0"/>
              <a:t>قبل به عنوان پزشك خانواده مشغول فعاليت بوده اند و پس از تحت پوشش قرارگرفتن این روستاها توسط دانشگاه در برنامه به عنوان پزشك خانواده ادامه فعاليت داده اند سهم ماندگاري نامبردگان در </a:t>
            </a:r>
            <a:r>
              <a:rPr lang="fa-IR" dirty="0">
                <a:solidFill>
                  <a:srgbClr val="FF0000"/>
                </a:solidFill>
              </a:rPr>
              <a:t>سال هاي </a:t>
            </a:r>
            <a:r>
              <a:rPr lang="fa-IR" dirty="0"/>
              <a:t>قبل معادل سهم ماندگاري در محدوده دانشگاه/</a:t>
            </a:r>
          </a:p>
          <a:p>
            <a:pPr algn="just"/>
            <a:r>
              <a:rPr lang="fa-IR" dirty="0"/>
              <a:t>استان  70 درصد در نظر گرفته شود.</a:t>
            </a:r>
            <a:endParaRPr lang="en-US" dirty="0"/>
          </a:p>
        </p:txBody>
      </p:sp>
    </p:spTree>
    <p:extLst>
      <p:ext uri="{BB962C8B-B14F-4D97-AF65-F5344CB8AC3E}">
        <p14:creationId xmlns:p14="http://schemas.microsoft.com/office/powerpoint/2010/main" val="41643875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t>ماده 62 : مکانيسم پرداخت كارانه پزشك</a:t>
            </a:r>
            <a:endParaRPr lang="en-US" dirty="0"/>
          </a:p>
        </p:txBody>
      </p:sp>
      <p:sp>
        <p:nvSpPr>
          <p:cNvPr id="3" name="Content Placeholder 2"/>
          <p:cNvSpPr>
            <a:spLocks noGrp="1"/>
          </p:cNvSpPr>
          <p:nvPr>
            <p:ph idx="1"/>
          </p:nvPr>
        </p:nvSpPr>
        <p:spPr>
          <a:xfrm>
            <a:off x="599091" y="1434663"/>
            <a:ext cx="10905522" cy="5202444"/>
          </a:xfrm>
        </p:spPr>
        <p:txBody>
          <a:bodyPr>
            <a:normAutofit fontScale="85000" lnSpcReduction="20000"/>
          </a:bodyPr>
          <a:lstStyle/>
          <a:p>
            <a:r>
              <a:rPr lang="fa-IR" dirty="0">
                <a:solidFill>
                  <a:schemeClr val="tx1"/>
                </a:solidFill>
              </a:rPr>
              <a:t>مكانيسم هاي عملكردي:</a:t>
            </a:r>
          </a:p>
          <a:p>
            <a:r>
              <a:rPr lang="fa-IR" dirty="0">
                <a:solidFill>
                  <a:schemeClr val="tx1"/>
                </a:solidFill>
              </a:rPr>
              <a:t>الف: تشویق</a:t>
            </a:r>
          </a:p>
          <a:p>
            <a:r>
              <a:rPr lang="fa-IR" dirty="0">
                <a:solidFill>
                  <a:schemeClr val="tx1"/>
                </a:solidFill>
              </a:rPr>
              <a:t>در صورت كسب امتياز 90 % ، معادل 100 درصد در نظر گرفته شود. به عبارت دیگر ضریب عملكرد برابر 0 / 1 ثبت مي گردد.</a:t>
            </a:r>
          </a:p>
          <a:p>
            <a:r>
              <a:rPr lang="fa-IR" dirty="0">
                <a:solidFill>
                  <a:schemeClr val="tx1"/>
                </a:solidFill>
              </a:rPr>
              <a:t>در صورت كسب امتياز بيش از 90 % بازاي هر 1 % افزایش معادل 2 صدم به ضریب عملكرد افزوده خواهد شد. در این صورت لازم است علت كسب امتياز بالاتر از 90 حتماً مشخص گردد.</a:t>
            </a:r>
          </a:p>
          <a:p>
            <a:r>
              <a:rPr lang="fa-IR" dirty="0">
                <a:solidFill>
                  <a:schemeClr val="tx1"/>
                </a:solidFill>
              </a:rPr>
              <a:t>ب : تنبيه</a:t>
            </a:r>
          </a:p>
          <a:p>
            <a:r>
              <a:rPr lang="fa-IR" dirty="0">
                <a:solidFill>
                  <a:schemeClr val="tx1"/>
                </a:solidFill>
              </a:rPr>
              <a:t>كسب ضریب عملكرد 40 % سبب لغو قرارداد مي شود</a:t>
            </a:r>
          </a:p>
          <a:p>
            <a:r>
              <a:rPr lang="fa-IR" dirty="0">
                <a:solidFill>
                  <a:schemeClr val="tx1"/>
                </a:solidFill>
              </a:rPr>
              <a:t>كسب ضریب عملكرد 70 % و كمتر در دو دوره متوالي سبب لغو قرارداد مي شود</a:t>
            </a:r>
          </a:p>
          <a:p>
            <a:r>
              <a:rPr lang="fa-IR" dirty="0">
                <a:solidFill>
                  <a:schemeClr val="tx1"/>
                </a:solidFill>
              </a:rPr>
              <a:t>كسب ضریب عملكرد 70 % سبب كسر 30 % مبلغ كارانه مي شود ، البته نباید هریك از بخش هاي چك ليست،</a:t>
            </a:r>
          </a:p>
          <a:p>
            <a:r>
              <a:rPr lang="fa-IR" dirty="0">
                <a:solidFill>
                  <a:schemeClr val="tx1"/>
                </a:solidFill>
              </a:rPr>
              <a:t>كمتراز 50 % شود. در چنين شرایطي به پزشك درمورد آن بخش، تذكر داده مي شود.</a:t>
            </a:r>
          </a:p>
          <a:p>
            <a:r>
              <a:rPr lang="fa-IR" dirty="0">
                <a:solidFill>
                  <a:schemeClr val="tx1"/>
                </a:solidFill>
              </a:rPr>
              <a:t>دریافتي ضریب عملكرد بين 70 تا 90 معادل نمره كسب شده خواهد بود.</a:t>
            </a:r>
          </a:p>
          <a:p>
            <a:r>
              <a:rPr lang="fa-IR" dirty="0">
                <a:solidFill>
                  <a:schemeClr val="tx1"/>
                </a:solidFill>
              </a:rPr>
              <a:t>مي بایست موارد تنبيهي طي نامه كتبي توسط شبكه بهداشت و درمان شهرستان به پزشك مربوطه ابلاغ گردد.</a:t>
            </a:r>
            <a:endParaRPr lang="en-US" dirty="0">
              <a:solidFill>
                <a:schemeClr val="tx1"/>
              </a:solidFill>
            </a:endParaRPr>
          </a:p>
          <a:p>
            <a:endParaRPr lang="en-US" dirty="0"/>
          </a:p>
        </p:txBody>
      </p:sp>
    </p:spTree>
    <p:extLst>
      <p:ext uri="{BB962C8B-B14F-4D97-AF65-F5344CB8AC3E}">
        <p14:creationId xmlns:p14="http://schemas.microsoft.com/office/powerpoint/2010/main" val="35835075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t>ماده 62 : مکانيسم پرداخت كارانه پزشك</a:t>
            </a:r>
            <a:endParaRPr lang="en-US" dirty="0"/>
          </a:p>
        </p:txBody>
      </p:sp>
      <p:sp>
        <p:nvSpPr>
          <p:cNvPr id="3" name="Content Placeholder 2"/>
          <p:cNvSpPr>
            <a:spLocks noGrp="1"/>
          </p:cNvSpPr>
          <p:nvPr>
            <p:ph idx="1"/>
          </p:nvPr>
        </p:nvSpPr>
        <p:spPr>
          <a:xfrm>
            <a:off x="788276" y="1608083"/>
            <a:ext cx="10957034" cy="4713889"/>
          </a:xfrm>
        </p:spPr>
        <p:txBody>
          <a:bodyPr>
            <a:normAutofit lnSpcReduction="10000"/>
          </a:bodyPr>
          <a:lstStyle/>
          <a:p>
            <a:pPr algn="just"/>
            <a:r>
              <a:rPr lang="fa-IR" dirty="0"/>
              <a:t>7-ضریب حضور: عبارتست از نسبت روزهایي كه پزشك در محل خدمت خود حضور داشته است تقسيم بر تعداد </a:t>
            </a:r>
            <a:r>
              <a:rPr lang="fa-IR" b="1" dirty="0"/>
              <a:t>-</a:t>
            </a:r>
          </a:p>
          <a:p>
            <a:pPr algn="just"/>
            <a:r>
              <a:rPr lang="fa-IR" dirty="0"/>
              <a:t>روزهاي ماه</a:t>
            </a:r>
            <a:r>
              <a:rPr lang="fa-IR" dirty="0">
                <a:solidFill>
                  <a:srgbClr val="FF0000"/>
                </a:solidFill>
              </a:rPr>
              <a:t>. بدیهي است حضور در جلسات آموزشي و ماموریت هاي مورد تایيد، جزو روزهاي حضور مي باشد</a:t>
            </a:r>
            <a:r>
              <a:rPr lang="fa-IR" dirty="0"/>
              <a:t>.</a:t>
            </a:r>
          </a:p>
          <a:p>
            <a:pPr algn="just"/>
            <a:r>
              <a:rPr lang="fa-IR" dirty="0"/>
              <a:t>خاطرنشان مي گردد مراكزي كه براساس دستورعمل نياز به بيتوته ندارند، باید پزشك آن مركز با نزدیكترین مركز داراي بيتوته بصورت شيفتي بيتوته داشته باشد و به مردم هم اطلاع رساني شود.</a:t>
            </a:r>
          </a:p>
          <a:p>
            <a:pPr algn="just"/>
            <a:r>
              <a:rPr lang="fa-IR" dirty="0"/>
              <a:t>8 -حق مسئوليت: پزشك مسئول در مركز خدمات جامع سلامت بعنوان مسئول تيم هاي سلامت مركز محسوب مي شود. حق مسئوليت پزشك در مركز خدمات جامع سلامت با یك تيم سلامت تا 4 % مبلغ </a:t>
            </a:r>
            <a:r>
              <a:rPr lang="fa-IR" dirty="0">
                <a:solidFill>
                  <a:srgbClr val="FF0000"/>
                </a:solidFill>
              </a:rPr>
              <a:t>كارانه به سرجمع</a:t>
            </a:r>
          </a:p>
          <a:p>
            <a:pPr algn="just"/>
            <a:r>
              <a:rPr lang="fa-IR" dirty="0">
                <a:solidFill>
                  <a:srgbClr val="FF0000"/>
                </a:solidFill>
              </a:rPr>
              <a:t>مبلغ كارانه نامبرده اضافه مي گردد</a:t>
            </a:r>
            <a:r>
              <a:rPr lang="fa-IR" dirty="0"/>
              <a:t>، به ازاي هرتيم سلامت مازاد كه تحت مدیریت پزشك مسئول مركز مي باشد 1 % به این مبلغ اضافه مي گردد.</a:t>
            </a:r>
            <a:endParaRPr lang="en-US" dirty="0"/>
          </a:p>
          <a:p>
            <a:endParaRPr lang="en-US" dirty="0"/>
          </a:p>
        </p:txBody>
      </p:sp>
    </p:spTree>
    <p:extLst>
      <p:ext uri="{BB962C8B-B14F-4D97-AF65-F5344CB8AC3E}">
        <p14:creationId xmlns:p14="http://schemas.microsoft.com/office/powerpoint/2010/main" val="11602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014538" y="224060"/>
            <a:ext cx="9872661" cy="1280890"/>
          </a:xfrm>
        </p:spPr>
        <p:txBody>
          <a:bodyPr>
            <a:noAutofit/>
          </a:bodyPr>
          <a:lstStyle/>
          <a:p>
            <a:r>
              <a:rPr lang="fa-IR" sz="3600" dirty="0"/>
              <a:t>ماده 1 بند 19</a:t>
            </a:r>
          </a:p>
        </p:txBody>
      </p:sp>
      <p:sp>
        <p:nvSpPr>
          <p:cNvPr id="2" name="Rectangle 1"/>
          <p:cNvSpPr/>
          <p:nvPr/>
        </p:nvSpPr>
        <p:spPr>
          <a:xfrm>
            <a:off x="1087821" y="2375156"/>
            <a:ext cx="9920149" cy="1508105"/>
          </a:xfrm>
          <a:prstGeom prst="rect">
            <a:avLst/>
          </a:prstGeom>
        </p:spPr>
        <p:txBody>
          <a:bodyPr wrap="square">
            <a:spAutoFit/>
          </a:bodyPr>
          <a:lstStyle/>
          <a:p>
            <a:r>
              <a:rPr lang="fa-IR" sz="3600" b="1" dirty="0">
                <a:cs typeface="B Mitra" panose="00000400000000000000" pitchFamily="2" charset="-78"/>
              </a:rPr>
              <a:t>مراكز معین</a:t>
            </a:r>
          </a:p>
          <a:p>
            <a:r>
              <a:rPr lang="fa-IR" sz="2800" dirty="0">
                <a:cs typeface="B Mitra" panose="00000400000000000000" pitchFamily="2" charset="-78"/>
              </a:rPr>
              <a:t>مراكزارائه دهنده خدمات جامع سلامت كه جهت دسترسي بيمه شدگان در مراكز مجاور، تعریف و در ساعات  خارج از فعاليت مركز، خدمات پزشك و داروهاي اوراژنس را ارائه مي نماید.</a:t>
            </a:r>
          </a:p>
        </p:txBody>
      </p:sp>
    </p:spTree>
    <p:extLst>
      <p:ext uri="{BB962C8B-B14F-4D97-AF65-F5344CB8AC3E}">
        <p14:creationId xmlns:p14="http://schemas.microsoft.com/office/powerpoint/2010/main" val="358130759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t>ماده 62 : مکانيسم پرداخت كارانه پزشك</a:t>
            </a:r>
            <a:endParaRPr lang="en-US" dirty="0"/>
          </a:p>
        </p:txBody>
      </p:sp>
      <p:sp>
        <p:nvSpPr>
          <p:cNvPr id="3" name="Content Placeholder 2"/>
          <p:cNvSpPr>
            <a:spLocks noGrp="1"/>
          </p:cNvSpPr>
          <p:nvPr>
            <p:ph idx="1"/>
          </p:nvPr>
        </p:nvSpPr>
        <p:spPr>
          <a:xfrm>
            <a:off x="1103586" y="1458930"/>
            <a:ext cx="10401026" cy="5496674"/>
          </a:xfrm>
        </p:spPr>
        <p:txBody>
          <a:bodyPr>
            <a:normAutofit fontScale="85000" lnSpcReduction="10000"/>
          </a:bodyPr>
          <a:lstStyle/>
          <a:p>
            <a:pPr algn="just"/>
            <a:r>
              <a:rPr lang="fa-IR" dirty="0"/>
              <a:t>بعنوان مثال در مركز خدمات جامع سلامت با دو تيم سلامت حق مسئوليت پزشك مسئول تا 5 درصد مبلغ </a:t>
            </a:r>
            <a:r>
              <a:rPr lang="fa-IR" dirty="0">
                <a:solidFill>
                  <a:srgbClr val="FF0000"/>
                </a:solidFill>
              </a:rPr>
              <a:t>كارنه </a:t>
            </a:r>
            <a:r>
              <a:rPr lang="fa-IR" dirty="0"/>
              <a:t>مي باشد. لازم به ذكر است سقف حق مسئوليت دریافتي حداكثرتا 7 درصد مبلغ </a:t>
            </a:r>
            <a:r>
              <a:rPr lang="fa-IR" dirty="0">
                <a:solidFill>
                  <a:srgbClr val="FF0000"/>
                </a:solidFill>
              </a:rPr>
              <a:t>كارانه </a:t>
            </a:r>
            <a:r>
              <a:rPr lang="fa-IR" dirty="0"/>
              <a:t>مي باشد.</a:t>
            </a:r>
          </a:p>
          <a:p>
            <a:pPr algn="just"/>
            <a:r>
              <a:rPr lang="fa-IR" dirty="0"/>
              <a:t>تبصره 1 : كارانه پزشكان طرحي و پيام آور مي بایست معادل 80 % كارانه پزشكان غيرطرحي باشد.</a:t>
            </a:r>
          </a:p>
          <a:p>
            <a:pPr algn="just"/>
            <a:r>
              <a:rPr lang="fa-IR" dirty="0"/>
              <a:t>تبصره 2 : در مراكز مجري برنامه كه </a:t>
            </a:r>
            <a:r>
              <a:rPr lang="fa-IR" dirty="0">
                <a:solidFill>
                  <a:srgbClr val="FF0000"/>
                </a:solidFill>
              </a:rPr>
              <a:t>امكان جذب پزشك و ماما به هيچ عنوان مقدور نبوده یا متضمن شرایط ویژه و خاص است </a:t>
            </a:r>
            <a:r>
              <a:rPr lang="fa-IR" dirty="0"/>
              <a:t>با ميانگين ضرایب محروميت چهارگانه 85 / 1 و بالاتر به شرط موافقت ستاد هماهنگي دانشگاه/ دانشكده و </a:t>
            </a:r>
            <a:r>
              <a:rPr lang="fa-IR" dirty="0">
                <a:solidFill>
                  <a:srgbClr val="FF0000"/>
                </a:solidFill>
              </a:rPr>
              <a:t>تایيدیه ستاد هماهنگي كشوري </a:t>
            </a:r>
            <a:r>
              <a:rPr lang="fa-IR" dirty="0"/>
              <a:t>و امكان تامين منابع مالي از سوي دانشكده/ دانشگاه ميتوان از نوع قرارداد اقماري </a:t>
            </a:r>
            <a:r>
              <a:rPr lang="fa-IR" dirty="0">
                <a:solidFill>
                  <a:srgbClr val="FF0000"/>
                </a:solidFill>
              </a:rPr>
              <a:t>15 روزه </a:t>
            </a:r>
            <a:r>
              <a:rPr lang="fa-IR" dirty="0"/>
              <a:t>استفاده كرد و پرداخت به ازاي هر روز كاركرد </a:t>
            </a:r>
            <a:r>
              <a:rPr lang="fa-IR" dirty="0">
                <a:solidFill>
                  <a:srgbClr val="FF0000"/>
                </a:solidFill>
              </a:rPr>
              <a:t>معادل 4 / 1 روز </a:t>
            </a:r>
            <a:r>
              <a:rPr lang="fa-IR" dirty="0"/>
              <a:t>حضور و صرفا در</a:t>
            </a:r>
            <a:r>
              <a:rPr lang="fa-IR" dirty="0">
                <a:solidFill>
                  <a:srgbClr val="FF0000"/>
                </a:solidFill>
              </a:rPr>
              <a:t> فرمول </a:t>
            </a:r>
            <a:r>
              <a:rPr lang="fa-IR" dirty="0"/>
              <a:t>كارانه انجام مي گردد. </a:t>
            </a:r>
            <a:r>
              <a:rPr lang="fa-IR" dirty="0">
                <a:solidFill>
                  <a:srgbClr val="FF0000"/>
                </a:solidFill>
              </a:rPr>
              <a:t>حق بيتوته پزشكان و ماماهاي مذكور به ازاي تعداد شب بيتوته و بطور كامل پرداخت مي گردد</a:t>
            </a:r>
            <a:r>
              <a:rPr lang="fa-IR" dirty="0"/>
              <a:t>.</a:t>
            </a:r>
          </a:p>
          <a:p>
            <a:pPr algn="just"/>
            <a:r>
              <a:rPr lang="fa-IR" dirty="0"/>
              <a:t>در چنين شرایطي امكان استفاده از مرخصي استحقاقي در ماه وجود ندارد و فقط در شرایط اضطرار ضمن ارائه شواهد و مستندات مربوطه مي تواند از نصف مرخصي استحقاقي بدون كسر حقوق در ماه استفاده نماید. </a:t>
            </a:r>
            <a:r>
              <a:rPr lang="fa-IR" dirty="0">
                <a:solidFill>
                  <a:srgbClr val="FF0000"/>
                </a:solidFill>
              </a:rPr>
              <a:t>همچنين ایشان مشمول ذخيره مرخصي و پرداخت ذخيره مرخصي نمي باشند</a:t>
            </a:r>
            <a:r>
              <a:rPr lang="fa-IR" dirty="0"/>
              <a:t>. لازم است كه فهرست پزشكان و </a:t>
            </a:r>
            <a:r>
              <a:rPr lang="fa-IR" dirty="0">
                <a:solidFill>
                  <a:srgbClr val="FF0000"/>
                </a:solidFill>
              </a:rPr>
              <a:t>ماماهاي مراكز اقماري </a:t>
            </a:r>
            <a:r>
              <a:rPr lang="fa-IR" dirty="0"/>
              <a:t>به همراه كد ملي به اداره كل بيمه استان و مركز مدیریت شبكه ارسال شود و این پزشكان حق هيچ گونه فعاليت پزشكي دیگري در كشور را ندارند. بدیهي است در صورت فعاليت ایشان در فعاليت پزشكي دولتي و خصوصي دیگر، </a:t>
            </a:r>
            <a:r>
              <a:rPr lang="fa-IR" dirty="0">
                <a:solidFill>
                  <a:srgbClr val="FF0000"/>
                </a:solidFill>
              </a:rPr>
              <a:t>لغو قرارداد شده و پس از آن اجازه فعاليت در برنامه پزشك خانواده روستایي و شهري را مگر با موافقت ستاد هماهنگي دانشگاه/ دانشكده و اخذ تعهد كتبي نخواهند داشت.</a:t>
            </a:r>
            <a:endParaRPr lang="en-US" dirty="0">
              <a:solidFill>
                <a:srgbClr val="FF0000"/>
              </a:solidFill>
            </a:endParaRPr>
          </a:p>
          <a:p>
            <a:endParaRPr lang="fa-IR" dirty="0">
              <a:solidFill>
                <a:srgbClr val="FF0000"/>
              </a:solidFill>
            </a:endParaRPr>
          </a:p>
        </p:txBody>
      </p:sp>
    </p:spTree>
    <p:extLst>
      <p:ext uri="{BB962C8B-B14F-4D97-AF65-F5344CB8AC3E}">
        <p14:creationId xmlns:p14="http://schemas.microsoft.com/office/powerpoint/2010/main" val="259935497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t>ماده 62 : مکانيسم پرداخت كارانه پزشك</a:t>
            </a:r>
            <a:endParaRPr lang="en-US" dirty="0"/>
          </a:p>
        </p:txBody>
      </p:sp>
      <p:sp>
        <p:nvSpPr>
          <p:cNvPr id="3" name="Content Placeholder 2"/>
          <p:cNvSpPr>
            <a:spLocks noGrp="1"/>
          </p:cNvSpPr>
          <p:nvPr>
            <p:ph idx="1"/>
          </p:nvPr>
        </p:nvSpPr>
        <p:spPr>
          <a:xfrm>
            <a:off x="1245476" y="2133600"/>
            <a:ext cx="10259136" cy="3777622"/>
          </a:xfrm>
        </p:spPr>
        <p:txBody>
          <a:bodyPr/>
          <a:lstStyle/>
          <a:p>
            <a:pPr algn="just"/>
            <a:r>
              <a:rPr lang="fa-IR" dirty="0"/>
              <a:t>تبصره 3: در مناطقي به جز مراكز اقماري كه امكان جذب پزشك یا ماما به هيچ عنوان مقدور نبوده یا متضمن شرایط ویژه و خاص است با ميانگين ضرایب محروميت چهارگانه 85 / 1 و بالاتر به شرط موافقت ستاد هماهنگي دانشگاه/ دانشكده و </a:t>
            </a:r>
            <a:r>
              <a:rPr lang="fa-IR" dirty="0">
                <a:solidFill>
                  <a:srgbClr val="FF0000"/>
                </a:solidFill>
              </a:rPr>
              <a:t>تایيدیه ستاد هماهنگي كشوري </a:t>
            </a:r>
            <a:r>
              <a:rPr lang="fa-IR" dirty="0"/>
              <a:t>و امكان تامين منابع مالي از سوي دانشگاه/ دانشكده علوم پزشكي مي توان تا سقف 20 % </a:t>
            </a:r>
            <a:r>
              <a:rPr lang="fa-IR" dirty="0">
                <a:solidFill>
                  <a:srgbClr val="FF0000"/>
                </a:solidFill>
              </a:rPr>
              <a:t>به كارانه </a:t>
            </a:r>
            <a:r>
              <a:rPr lang="fa-IR" dirty="0"/>
              <a:t>فرد اضافه کرد.</a:t>
            </a:r>
            <a:endParaRPr lang="en-US" dirty="0"/>
          </a:p>
          <a:p>
            <a:pPr algn="just"/>
            <a:endParaRPr lang="en-US" dirty="0"/>
          </a:p>
        </p:txBody>
      </p:sp>
    </p:spTree>
    <p:extLst>
      <p:ext uri="{BB962C8B-B14F-4D97-AF65-F5344CB8AC3E}">
        <p14:creationId xmlns:p14="http://schemas.microsoft.com/office/powerpoint/2010/main" val="39237789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a:t>ماده 63 : مکانيسم پرداخت كارانه ماما/ پاراكلينيك</a:t>
            </a:r>
            <a:endParaRPr lang="en-US" dirty="0"/>
          </a:p>
        </p:txBody>
      </p:sp>
      <p:sp>
        <p:nvSpPr>
          <p:cNvPr id="3" name="Content Placeholder 2"/>
          <p:cNvSpPr>
            <a:spLocks noGrp="1"/>
          </p:cNvSpPr>
          <p:nvPr>
            <p:ph idx="1"/>
          </p:nvPr>
        </p:nvSpPr>
        <p:spPr>
          <a:xfrm>
            <a:off x="520263" y="1534510"/>
            <a:ext cx="10984350" cy="4487917"/>
          </a:xfrm>
        </p:spPr>
        <p:txBody>
          <a:bodyPr>
            <a:noAutofit/>
          </a:bodyPr>
          <a:lstStyle/>
          <a:p>
            <a:pPr algn="just"/>
            <a:r>
              <a:rPr lang="fa-IR" sz="2000" dirty="0"/>
              <a:t>مكانيسم هاي عملكردي:</a:t>
            </a:r>
          </a:p>
          <a:p>
            <a:pPr algn="just"/>
            <a:r>
              <a:rPr lang="fa-IR" sz="2000" dirty="0"/>
              <a:t>الف : تشویق</a:t>
            </a:r>
          </a:p>
          <a:p>
            <a:pPr algn="just"/>
            <a:r>
              <a:rPr lang="fa-IR" sz="2000" dirty="0"/>
              <a:t>در صورت كسب امتياز </a:t>
            </a:r>
            <a:r>
              <a:rPr lang="fa-IR" sz="2000" dirty="0">
                <a:solidFill>
                  <a:srgbClr val="FF0000"/>
                </a:solidFill>
              </a:rPr>
              <a:t>90 % ، معادل 100 درصد در </a:t>
            </a:r>
            <a:r>
              <a:rPr lang="fa-IR" sz="2000" dirty="0"/>
              <a:t>نظر گرفته شود. به عبارت دیگر ضریب عملكرد برابر 0 / 1 ثبت مي گردد.</a:t>
            </a:r>
          </a:p>
          <a:p>
            <a:pPr algn="just"/>
            <a:r>
              <a:rPr lang="fa-IR" sz="2000" dirty="0"/>
              <a:t>در صورت كسب امتياز بيش از 90 % بازاي هر 1 % افزایش معادل دو صدم به ضریب عملكرد افزوده خواهد شد . در این صورت لازم است علت كسب امتياز بالاتر از 90 كاملاً مشخص گردد.</a:t>
            </a:r>
          </a:p>
          <a:p>
            <a:pPr algn="just"/>
            <a:r>
              <a:rPr lang="fa-IR" sz="2000" dirty="0"/>
              <a:t>ب: تنبيه</a:t>
            </a:r>
          </a:p>
          <a:p>
            <a:pPr algn="just"/>
            <a:r>
              <a:rPr lang="fa-IR" sz="2000" dirty="0"/>
              <a:t>كسب ضریب عملكرد 40 % سبب لغو قرارداد مي شود</a:t>
            </a:r>
          </a:p>
          <a:p>
            <a:pPr algn="just"/>
            <a:r>
              <a:rPr lang="fa-IR" sz="2000" dirty="0"/>
              <a:t>كسب ضریب عملكرد 70 % و كمتر در دو دوره متوالي سبب لغو قرارداد مي شود</a:t>
            </a:r>
          </a:p>
          <a:p>
            <a:pPr algn="just"/>
            <a:r>
              <a:rPr lang="fa-IR" sz="2000" dirty="0"/>
              <a:t>كسب ضریب عملكرد 70 % سبب كسر 30 % مبلغ</a:t>
            </a:r>
            <a:r>
              <a:rPr lang="fa-IR" sz="2000" dirty="0">
                <a:solidFill>
                  <a:srgbClr val="FF0000"/>
                </a:solidFill>
              </a:rPr>
              <a:t> كارانه </a:t>
            </a:r>
            <a:r>
              <a:rPr lang="fa-IR" sz="2000" dirty="0"/>
              <a:t>مي شود، البته نباید هيچيك از بخش هاي چك ليست، كمتراز 50 % شود. در چنين شرایطي به ماما درمورد آن بخش، تذكر داده مي شود.</a:t>
            </a:r>
          </a:p>
          <a:p>
            <a:endParaRPr lang="en-US" sz="2000" dirty="0"/>
          </a:p>
        </p:txBody>
      </p:sp>
    </p:spTree>
    <p:extLst>
      <p:ext uri="{BB962C8B-B14F-4D97-AF65-F5344CB8AC3E}">
        <p14:creationId xmlns:p14="http://schemas.microsoft.com/office/powerpoint/2010/main" val="30548379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a:t>ماده 64 : مکانيسم پرداخت دندانپزشك/ بهداشتکار دهان و دندان</a:t>
            </a:r>
            <a:endParaRPr lang="en-US" dirty="0"/>
          </a:p>
        </p:txBody>
      </p:sp>
      <p:sp>
        <p:nvSpPr>
          <p:cNvPr id="3" name="Content Placeholder 2"/>
          <p:cNvSpPr>
            <a:spLocks noGrp="1"/>
          </p:cNvSpPr>
          <p:nvPr>
            <p:ph idx="1"/>
          </p:nvPr>
        </p:nvSpPr>
        <p:spPr>
          <a:xfrm>
            <a:off x="740979" y="1905000"/>
            <a:ext cx="11051628" cy="4639638"/>
          </a:xfrm>
        </p:spPr>
        <p:txBody>
          <a:bodyPr>
            <a:normAutofit fontScale="85000" lnSpcReduction="20000"/>
          </a:bodyPr>
          <a:lstStyle/>
          <a:p>
            <a:r>
              <a:rPr lang="fa-IR" dirty="0"/>
              <a:t>مكانيسم هاي عملكردي:</a:t>
            </a:r>
          </a:p>
          <a:p>
            <a:r>
              <a:rPr lang="fa-IR" dirty="0"/>
              <a:t>الف : تشویق</a:t>
            </a:r>
          </a:p>
          <a:p>
            <a:r>
              <a:rPr lang="fa-IR" dirty="0"/>
              <a:t>در صورت كسب امتياز </a:t>
            </a:r>
            <a:r>
              <a:rPr lang="fa-IR" dirty="0">
                <a:solidFill>
                  <a:srgbClr val="FF0000"/>
                </a:solidFill>
              </a:rPr>
              <a:t>90 % ، معادل 100 درصد در نظر گرفته شو</a:t>
            </a:r>
            <a:r>
              <a:rPr lang="fa-IR" dirty="0"/>
              <a:t>د. به عبارت دیگر ضریب عملكرد برابر 0 / 1 ثبت مي گردد .</a:t>
            </a:r>
          </a:p>
          <a:p>
            <a:r>
              <a:rPr lang="fa-IR" dirty="0"/>
              <a:t>در صورت كسب امتياز بيش از 90 % بازاي هر 1 % افزایش معادل 2 صدم به ضریب عملكرد افزوده خواهد شد.</a:t>
            </a:r>
          </a:p>
          <a:p>
            <a:r>
              <a:rPr lang="fa-IR" dirty="0"/>
              <a:t>ب: تنبيه</a:t>
            </a:r>
          </a:p>
          <a:p>
            <a:r>
              <a:rPr lang="fa-IR" dirty="0"/>
              <a:t>كسب ضریب عملكرد 40 % سبب لغو قرارداد مي شود.</a:t>
            </a:r>
          </a:p>
          <a:p>
            <a:r>
              <a:rPr lang="fa-IR" dirty="0"/>
              <a:t>كسب ضریب عملكرد 70 % و كمتر در دو دوره متوالي سبب لغو قرارداد مي شود.</a:t>
            </a:r>
          </a:p>
          <a:p>
            <a:r>
              <a:rPr lang="fa-IR" dirty="0"/>
              <a:t>كسب ضریب عملكرد 70 % سبب كسر 30 % مبلغ كل قرارداد مي شود، البته نباید هریك از بخش هاي چك ليست، كمتراز 50 % شود. در چنين شرایطي به پزشك درمورد آن بخش، تذكر داده مي شود.</a:t>
            </a:r>
          </a:p>
          <a:p>
            <a:r>
              <a:rPr lang="fa-IR" dirty="0"/>
              <a:t>مي بایست موارد تنبيهي طي نامه كتبي توسط شبكه بهداشت و درمان شهرستان به پزشك مربوطه ابلاغ گردد.</a:t>
            </a:r>
          </a:p>
          <a:p>
            <a:r>
              <a:rPr lang="fa-IR" dirty="0"/>
              <a:t>تبصره 1 : دریافتي دندان پزشكان طرحي و پيام آور مي بایست معادل 80 % دریافتي دندان پزشكان غيرطرحي باشد.</a:t>
            </a:r>
            <a:endParaRPr lang="en-US" dirty="0"/>
          </a:p>
          <a:p>
            <a:endParaRPr lang="en-US" dirty="0"/>
          </a:p>
        </p:txBody>
      </p:sp>
    </p:spTree>
    <p:extLst>
      <p:ext uri="{BB962C8B-B14F-4D97-AF65-F5344CB8AC3E}">
        <p14:creationId xmlns:p14="http://schemas.microsoft.com/office/powerpoint/2010/main" val="347048443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t>ماده 65 : مکانيسم پرداخت مراقب سلامت دهان</a:t>
            </a:r>
            <a:endParaRPr lang="en-US" dirty="0"/>
          </a:p>
        </p:txBody>
      </p:sp>
      <p:sp>
        <p:nvSpPr>
          <p:cNvPr id="3" name="Content Placeholder 2"/>
          <p:cNvSpPr>
            <a:spLocks noGrp="1"/>
          </p:cNvSpPr>
          <p:nvPr>
            <p:ph idx="1"/>
          </p:nvPr>
        </p:nvSpPr>
        <p:spPr>
          <a:xfrm>
            <a:off x="1072055" y="2133600"/>
            <a:ext cx="10432557" cy="3777622"/>
          </a:xfrm>
        </p:spPr>
        <p:txBody>
          <a:bodyPr/>
          <a:lstStyle/>
          <a:p>
            <a:r>
              <a:rPr lang="fa-IR" dirty="0"/>
              <a:t>پرداختي به مراقب سلامت دهان از طریق خرید خدمات، به صورت شركتي و معادل قانون كار و از محل اعتبارات سرانه خدمات سلامت دهان دندان پيش بيني شده و مي بایست صورت پذیرد.</a:t>
            </a:r>
            <a:endParaRPr lang="en-US" dirty="0"/>
          </a:p>
          <a:p>
            <a:endParaRPr lang="en-US" dirty="0"/>
          </a:p>
        </p:txBody>
      </p:sp>
    </p:spTree>
    <p:extLst>
      <p:ext uri="{BB962C8B-B14F-4D97-AF65-F5344CB8AC3E}">
        <p14:creationId xmlns:p14="http://schemas.microsoft.com/office/powerpoint/2010/main" val="7970766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a:t>ماده 66 : مکانيسم پرداخت ساير نيروهای بهداشتي</a:t>
            </a:r>
            <a:endParaRPr lang="en-US" dirty="0"/>
          </a:p>
        </p:txBody>
      </p:sp>
      <p:sp>
        <p:nvSpPr>
          <p:cNvPr id="3" name="Content Placeholder 2"/>
          <p:cNvSpPr>
            <a:spLocks noGrp="1"/>
          </p:cNvSpPr>
          <p:nvPr>
            <p:ph idx="1"/>
          </p:nvPr>
        </p:nvSpPr>
        <p:spPr>
          <a:xfrm>
            <a:off x="1072055" y="1450428"/>
            <a:ext cx="10432557" cy="4619296"/>
          </a:xfrm>
        </p:spPr>
        <p:txBody>
          <a:bodyPr>
            <a:normAutofit/>
          </a:bodyPr>
          <a:lstStyle/>
          <a:p>
            <a:pPr algn="just"/>
            <a:r>
              <a:rPr lang="fa-IR" dirty="0"/>
              <a:t>پرداختي جهت سایر نيروهاي مورد نياز تيم سلامت طرف قرارداد برنامه پزشك خانواده و بيمه روستایي شامل پرستار/ بهيار، كاردان و كارشناس بهداشت خانواده، مبارزه با بيماریها، بهداشت محيط و حرفه اي مورد قرارداد برنامه پزشك خانواده و بيمه روستایي معادل نيروي پيماني همتراز مي باشد. همچنين پرداخت كارانه جهت این نيروها مجاز نبوده و در صورت نياز به حضور آنان در خارج ساعات اداري، پرداخت اضافه كار از محل درآمد جاري و در سقف اعتبارات موجود بلامانع مي باشد.</a:t>
            </a:r>
          </a:p>
          <a:p>
            <a:pPr algn="just"/>
            <a:r>
              <a:rPr lang="fa-IR" dirty="0"/>
              <a:t> </a:t>
            </a:r>
          </a:p>
          <a:p>
            <a:pPr algn="just"/>
            <a:r>
              <a:rPr lang="fa-IR" dirty="0"/>
              <a:t>تبصره 1 : در صورت استفاده از پرستار/ بهيار در شيفت بيتوته معادل حق بيتوته ماما در جدول مكانيسم پرداخت ماما، براي ایشان در نظر گرفته مي شود.</a:t>
            </a:r>
            <a:endParaRPr lang="en-US" dirty="0"/>
          </a:p>
          <a:p>
            <a:endParaRPr lang="en-US" dirty="0"/>
          </a:p>
        </p:txBody>
      </p:sp>
    </p:spTree>
    <p:extLst>
      <p:ext uri="{BB962C8B-B14F-4D97-AF65-F5344CB8AC3E}">
        <p14:creationId xmlns:p14="http://schemas.microsoft.com/office/powerpoint/2010/main" val="207501765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t>ماده 67 : مکانيسم پرداخت نگهبان/ سرايدار</a:t>
            </a:r>
            <a:endParaRPr lang="en-US" dirty="0"/>
          </a:p>
        </p:txBody>
      </p:sp>
      <p:sp>
        <p:nvSpPr>
          <p:cNvPr id="3" name="Content Placeholder 2"/>
          <p:cNvSpPr>
            <a:spLocks noGrp="1"/>
          </p:cNvSpPr>
          <p:nvPr>
            <p:ph idx="1"/>
          </p:nvPr>
        </p:nvSpPr>
        <p:spPr>
          <a:xfrm>
            <a:off x="945931" y="1623848"/>
            <a:ext cx="10558681" cy="4287374"/>
          </a:xfrm>
        </p:spPr>
        <p:txBody>
          <a:bodyPr/>
          <a:lstStyle/>
          <a:p>
            <a:r>
              <a:rPr lang="fa-IR" dirty="0">
                <a:solidFill>
                  <a:schemeClr val="tx1"/>
                </a:solidFill>
              </a:rPr>
              <a:t>جذب نيروي نگهبان/ سرایدار/ خدمتگزار/ پذیرش جهت مراكز خدمات جامع سلامت از طریق خرید خدمات وعقد قرارداد با شركت ها، در صورت اخذ مجوز از هيات ریيسه و یا هيات امناء دانشكده/ دانشگاه و از محل اعتبارات جاري، مقدور مي باشد.</a:t>
            </a:r>
            <a:endParaRPr lang="en-US" dirty="0">
              <a:solidFill>
                <a:schemeClr val="tx1"/>
              </a:solidFill>
            </a:endParaRPr>
          </a:p>
          <a:p>
            <a:endParaRPr lang="en-US" dirty="0"/>
          </a:p>
        </p:txBody>
      </p:sp>
    </p:spTree>
    <p:extLst>
      <p:ext uri="{BB962C8B-B14F-4D97-AF65-F5344CB8AC3E}">
        <p14:creationId xmlns:p14="http://schemas.microsoft.com/office/powerpoint/2010/main" val="130675232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9090" y="1434662"/>
            <a:ext cx="10905522" cy="4713890"/>
          </a:xfrm>
        </p:spPr>
        <p:txBody>
          <a:bodyPr>
            <a:normAutofit fontScale="92500"/>
          </a:bodyPr>
          <a:lstStyle/>
          <a:p>
            <a:pPr algn="just"/>
            <a:r>
              <a:rPr lang="fa-IR" b="1" kern="0" dirty="0">
                <a:latin typeface="Times New Roman" panose="02020603050405020304" pitchFamily="18" charset="0"/>
                <a:ea typeface="Times New Roman" panose="02020603050405020304" pitchFamily="18" charset="0"/>
                <a:cs typeface="B Zar" panose="00000400000000000000" pitchFamily="2" charset="-78"/>
              </a:rPr>
              <a:t>در شهرهای زیر بیست هزار نفر که فاقد خانه بهداشت می باشند، به کارگیری فقط یک نفر مامای تیم سلامت از طریق برنامه پزشک خانواده و بیمه روستایی امکان پذیر است.</a:t>
            </a:r>
          </a:p>
          <a:p>
            <a:pPr algn="just"/>
            <a:r>
              <a:rPr lang="fa-IR" b="1" kern="0" dirty="0">
                <a:latin typeface="Times New Roman" panose="02020603050405020304" pitchFamily="18" charset="0"/>
                <a:ea typeface="Times New Roman" panose="02020603050405020304" pitchFamily="18" charset="0"/>
                <a:cs typeface="B Zar" panose="00000400000000000000" pitchFamily="2" charset="-78"/>
              </a:rPr>
              <a:t> به ازای وجود یک تا سه خانه بهداشت، می توان با یک مامای دیگر قرارداد پزشک خانواده منعقد نمود. به کار گیری ماماهای دیگر از طریق عقد قرارداد با برنامه پزشک خانواده و بیمه روستایی تحت عنوان مراقب سلامت ناظر ( با عنوان سایر نیروهای بهداشتی) میسر است. </a:t>
            </a:r>
            <a:endParaRPr lang="en-US" b="1" kern="0" dirty="0">
              <a:latin typeface="Times New Roman" panose="02020603050405020304" pitchFamily="18" charset="0"/>
              <a:ea typeface="Times New Roman" panose="02020603050405020304" pitchFamily="18" charset="0"/>
            </a:endParaRPr>
          </a:p>
          <a:p>
            <a:pPr algn="just"/>
            <a:r>
              <a:rPr lang="fa-IR" b="1" kern="0" dirty="0">
                <a:latin typeface="Times New Roman" panose="02020603050405020304" pitchFamily="18" charset="0"/>
                <a:ea typeface="Times New Roman" panose="02020603050405020304" pitchFamily="18" charset="0"/>
                <a:cs typeface="B Zar" panose="00000400000000000000" pitchFamily="2" charset="-78"/>
              </a:rPr>
              <a:t>در صورت استقرار چندین مامای تیم سلامت از قبل و وجود ماما مازاد بر نیاز، فعالیت آنان با برنامه پزشک خانواده و بیمه روستایی ادامه خواهد داشت به این ترتیب که اولویت نگهداری مامای تیم سلامت با مامای با سابقه بیشتر بوده و در خصوص ادامه فعالیت ماماهای دیگر، اولویت جذب ماما در مراکز مجری دیگر برنامه که نیاز به ماما دارند با آنها خواهد بود و همچنین می توانند در صورت تمایل، به عنوان مراقب سلامت ناظر (سایر نیروهای بهداشتی) با ایشان قرارداد پزشک خانواده منعقد نمود.</a:t>
            </a:r>
            <a:endParaRPr lang="en-US" b="1" kern="0" dirty="0">
              <a:latin typeface="Times New Roman" panose="02020603050405020304" pitchFamily="18" charset="0"/>
              <a:ea typeface="Times New Roman" panose="02020603050405020304" pitchFamily="18" charset="0"/>
            </a:endParaRPr>
          </a:p>
          <a:p>
            <a:endParaRPr lang="en-US" dirty="0"/>
          </a:p>
          <a:p>
            <a:endParaRPr lang="en-US" dirty="0"/>
          </a:p>
        </p:txBody>
      </p:sp>
      <p:sp>
        <p:nvSpPr>
          <p:cNvPr id="4" name="Title 1"/>
          <p:cNvSpPr>
            <a:spLocks noGrp="1"/>
          </p:cNvSpPr>
          <p:nvPr>
            <p:ph type="title"/>
          </p:nvPr>
        </p:nvSpPr>
        <p:spPr/>
        <p:txBody>
          <a:bodyPr>
            <a:normAutofit/>
          </a:bodyPr>
          <a:lstStyle/>
          <a:p>
            <a:pPr algn="ctr"/>
            <a:r>
              <a:rPr lang="fa-IR" sz="3200" b="1" kern="0" dirty="0" err="1">
                <a:effectLst/>
                <a:latin typeface="Times New Roman" panose="02020603050405020304" pitchFamily="18" charset="0"/>
                <a:ea typeface="Times New Roman" panose="02020603050405020304" pitchFamily="18" charset="0"/>
                <a:cs typeface="B Titr" panose="00000700000000000000" pitchFamily="2" charset="-78"/>
              </a:rPr>
              <a:t>تعيين</a:t>
            </a:r>
            <a:r>
              <a:rPr lang="fa-IR" sz="3200" b="1" kern="0" dirty="0">
                <a:effectLst/>
                <a:latin typeface="Times New Roman" panose="02020603050405020304" pitchFamily="18" charset="0"/>
                <a:ea typeface="Times New Roman" panose="02020603050405020304" pitchFamily="18" charset="0"/>
                <a:cs typeface="B Titr" panose="00000700000000000000" pitchFamily="2" charset="-78"/>
              </a:rPr>
              <a:t> نیروهای مورد  </a:t>
            </a:r>
            <a:r>
              <a:rPr lang="fa-IR" sz="3200" b="1" kern="0" dirty="0" err="1">
                <a:effectLst/>
                <a:latin typeface="Times New Roman" panose="02020603050405020304" pitchFamily="18" charset="0"/>
                <a:ea typeface="Times New Roman" panose="02020603050405020304" pitchFamily="18" charset="0"/>
                <a:cs typeface="B Titr" panose="00000700000000000000" pitchFamily="2" charset="-78"/>
              </a:rPr>
              <a:t>نياز</a:t>
            </a:r>
            <a:r>
              <a:rPr lang="fa-IR" sz="3200" b="1" kern="0" dirty="0">
                <a:effectLst/>
                <a:latin typeface="Times New Roman" panose="02020603050405020304" pitchFamily="18" charset="0"/>
                <a:ea typeface="Times New Roman" panose="02020603050405020304" pitchFamily="18" charset="0"/>
                <a:cs typeface="B Titr" panose="00000700000000000000" pitchFamily="2" charset="-78"/>
              </a:rPr>
              <a:t> تیم سلامت  (ماما)</a:t>
            </a:r>
            <a:br>
              <a:rPr lang="en-US" sz="3200" b="1" kern="0" dirty="0">
                <a:effectLst/>
                <a:latin typeface="Times New Roman" panose="02020603050405020304" pitchFamily="18" charset="0"/>
                <a:ea typeface="Times New Roman" panose="02020603050405020304" pitchFamily="18" charset="0"/>
              </a:rPr>
            </a:br>
            <a:endParaRPr lang="en-US" sz="3200" dirty="0"/>
          </a:p>
        </p:txBody>
      </p:sp>
    </p:spTree>
    <p:extLst>
      <p:ext uri="{BB962C8B-B14F-4D97-AF65-F5344CB8AC3E}">
        <p14:creationId xmlns:p14="http://schemas.microsoft.com/office/powerpoint/2010/main" val="46062797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2055" y="2133600"/>
            <a:ext cx="10432557" cy="3777622"/>
          </a:xfrm>
        </p:spPr>
        <p:txBody>
          <a:bodyPr/>
          <a:lstStyle/>
          <a:p>
            <a:pPr algn="just"/>
            <a:r>
              <a:rPr lang="fa-IR" b="1" kern="0" dirty="0">
                <a:latin typeface="Times New Roman" panose="02020603050405020304" pitchFamily="18" charset="0"/>
                <a:ea typeface="Times New Roman" panose="02020603050405020304" pitchFamily="18" charset="0"/>
                <a:cs typeface="B Zar" panose="00000400000000000000" pitchFamily="2" charset="-78"/>
              </a:rPr>
              <a:t>با توجه به دریافت کارانه علاوه بر حکم کارگزینی توسط پزشکان در برنامه پزشک خانواده و بیمه روستایی، هرگونه پرداخت دیگری از جمله پرداخت حق محرومیت از مطب، تمام وقتی و فوق العاده حق ماموریت به ایشان، مقدور نمی باشد.</a:t>
            </a:r>
            <a:endParaRPr lang="en-US" b="1" kern="0" dirty="0">
              <a:latin typeface="Times New Roman" panose="02020603050405020304" pitchFamily="18" charset="0"/>
              <a:ea typeface="Times New Roman" panose="02020603050405020304" pitchFamily="18" charset="0"/>
            </a:endParaRPr>
          </a:p>
          <a:p>
            <a:endParaRPr lang="en-US" dirty="0"/>
          </a:p>
          <a:p>
            <a:endParaRPr lang="en-US" dirty="0"/>
          </a:p>
        </p:txBody>
      </p:sp>
      <p:sp>
        <p:nvSpPr>
          <p:cNvPr id="4" name="Title 1"/>
          <p:cNvSpPr>
            <a:spLocks noGrp="1"/>
          </p:cNvSpPr>
          <p:nvPr>
            <p:ph type="title"/>
          </p:nvPr>
        </p:nvSpPr>
        <p:spPr/>
        <p:txBody>
          <a:bodyPr>
            <a:normAutofit/>
          </a:bodyPr>
          <a:lstStyle/>
          <a:p>
            <a:pPr algn="ctr" rtl="1"/>
            <a:r>
              <a:rPr lang="fa-IR" sz="3200" b="1" kern="0" dirty="0">
                <a:effectLst/>
                <a:latin typeface="Times New Roman" panose="02020603050405020304" pitchFamily="18" charset="0"/>
                <a:ea typeface="Times New Roman" panose="02020603050405020304" pitchFamily="18" charset="0"/>
                <a:cs typeface="B Zar" panose="00000400000000000000" pitchFamily="2" charset="-78"/>
              </a:rPr>
              <a:t>پرداخت حق محرومیت از مطب، تمام وقتی و فوق العاده حق ماموریت</a:t>
            </a:r>
            <a:endParaRPr lang="en-US" sz="3200" dirty="0"/>
          </a:p>
        </p:txBody>
      </p:sp>
    </p:spTree>
    <p:extLst>
      <p:ext uri="{BB962C8B-B14F-4D97-AF65-F5344CB8AC3E}">
        <p14:creationId xmlns:p14="http://schemas.microsoft.com/office/powerpoint/2010/main" val="244281193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61697" y="1905000"/>
            <a:ext cx="10673255" cy="4006222"/>
          </a:xfrm>
        </p:spPr>
        <p:txBody>
          <a:bodyPr/>
          <a:lstStyle/>
          <a:p>
            <a:pPr algn="just"/>
            <a:r>
              <a:rPr lang="fa-IR" b="1" kern="0" dirty="0">
                <a:latin typeface="Times New Roman" panose="02020603050405020304" pitchFamily="18" charset="0"/>
                <a:ea typeface="Times New Roman" panose="02020603050405020304" pitchFamily="18" charset="0"/>
                <a:cs typeface="B Zar" panose="00000400000000000000" pitchFamily="2" charset="-78"/>
              </a:rPr>
              <a:t>در صورت انجام ماموریت اداری توسط تیم سلامت، صدور حکم ماموریت، بدون پرداخت فوق العاده صورت می گیرد. </a:t>
            </a:r>
            <a:endParaRPr lang="en-US" b="1" kern="0" dirty="0">
              <a:latin typeface="Times New Roman" panose="02020603050405020304" pitchFamily="18" charset="0"/>
              <a:ea typeface="Times New Roman" panose="02020603050405020304" pitchFamily="18" charset="0"/>
            </a:endParaRPr>
          </a:p>
          <a:p>
            <a:pPr algn="just"/>
            <a:endParaRPr lang="en-US" dirty="0"/>
          </a:p>
          <a:p>
            <a:endParaRPr lang="en-US" dirty="0"/>
          </a:p>
        </p:txBody>
      </p:sp>
      <p:sp>
        <p:nvSpPr>
          <p:cNvPr id="4" name="Title 1"/>
          <p:cNvSpPr>
            <a:spLocks noGrp="1"/>
          </p:cNvSpPr>
          <p:nvPr>
            <p:ph type="title"/>
          </p:nvPr>
        </p:nvSpPr>
        <p:spPr/>
        <p:txBody>
          <a:bodyPr>
            <a:normAutofit/>
          </a:bodyPr>
          <a:lstStyle/>
          <a:p>
            <a:pPr algn="ctr"/>
            <a:r>
              <a:rPr lang="fa-IR" sz="3200" b="1" kern="0" dirty="0">
                <a:latin typeface="Times New Roman" panose="02020603050405020304" pitchFamily="18" charset="0"/>
                <a:ea typeface="Times New Roman" panose="02020603050405020304" pitchFamily="18" charset="0"/>
                <a:cs typeface="B Zar" panose="00000400000000000000" pitchFamily="2" charset="-78"/>
              </a:rPr>
              <a:t>پرداخت فوق العاده ماموریت</a:t>
            </a:r>
            <a:endParaRPr lang="en-US" sz="3200" b="1" kern="0" dirty="0">
              <a:latin typeface="Times New Roman" panose="02020603050405020304" pitchFamily="18" charset="0"/>
              <a:ea typeface="Times New Roman" panose="02020603050405020304" pitchFamily="18" charset="0"/>
              <a:cs typeface="B Zar" panose="00000400000000000000" pitchFamily="2" charset="-78"/>
            </a:endParaRPr>
          </a:p>
        </p:txBody>
      </p:sp>
    </p:spTree>
    <p:extLst>
      <p:ext uri="{BB962C8B-B14F-4D97-AF65-F5344CB8AC3E}">
        <p14:creationId xmlns:p14="http://schemas.microsoft.com/office/powerpoint/2010/main" val="1598567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61697" y="1033462"/>
            <a:ext cx="10442903" cy="4638676"/>
          </a:xfrm>
        </p:spPr>
        <p:txBody>
          <a:bodyPr>
            <a:normAutofit fontScale="92500" lnSpcReduction="20000"/>
          </a:bodyPr>
          <a:lstStyle/>
          <a:p>
            <a:pPr algn="just"/>
            <a:r>
              <a:rPr lang="fa-IR" dirty="0"/>
              <a:t>1-</a:t>
            </a:r>
            <a:r>
              <a:rPr lang="fa-IR" sz="3500" b="1" dirty="0"/>
              <a:t>پزشک</a:t>
            </a:r>
            <a:r>
              <a:rPr lang="fa-IR" dirty="0"/>
              <a:t> :براي ارائه </a:t>
            </a:r>
            <a:r>
              <a:rPr lang="fa-IR" dirty="0">
                <a:solidFill>
                  <a:schemeClr val="tx1"/>
                </a:solidFill>
              </a:rPr>
              <a:t>خدمت در هر مركز به ازاي هر 4000 نفر جمعيت تحت پوشش جمعيت ساكن (اعم ا</a:t>
            </a:r>
            <a:r>
              <a:rPr lang="fa-IR" b="1" dirty="0">
                <a:solidFill>
                  <a:schemeClr val="tx1"/>
                </a:solidFill>
              </a:rPr>
              <a:t>ز</a:t>
            </a:r>
            <a:r>
              <a:rPr lang="fa-IR" dirty="0">
                <a:solidFill>
                  <a:schemeClr val="tx1"/>
                </a:solidFill>
              </a:rPr>
              <a:t>داراي دفترچه بيمه روستایي و سایر بيمه ها، فاقد دفترچه بيمه و افراد غير ایراني) یك پزشك تعيين مي گردد. براي جمعيت بيش از 4000 نفر تا سقف 8000 نفر به دو پزشك و براي جمعيت بيش از 8000 نفر تا سقف 12000 نفر به سه پزشك و ... نيازخواهد بود.</a:t>
            </a:r>
          </a:p>
          <a:p>
            <a:pPr algn="just"/>
            <a:r>
              <a:rPr lang="fa-IR" sz="3000" b="1" dirty="0">
                <a:solidFill>
                  <a:schemeClr val="tx1"/>
                </a:solidFill>
              </a:rPr>
              <a:t>ماما: </a:t>
            </a:r>
            <a:r>
              <a:rPr lang="fa-IR" dirty="0">
                <a:solidFill>
                  <a:schemeClr val="tx1"/>
                </a:solidFill>
              </a:rPr>
              <a:t>به ازاي هر 7000 نفر جمعيت تحت پوشش جمعيت ساكن (اعم از داراي دفترچه بيمه روستایي و سایربيمه ها، فاقد دفترچه بيمه و افراد غير ایراني) ، باید یك ماما تعيين كرد.</a:t>
            </a:r>
          </a:p>
          <a:p>
            <a:pPr algn="just"/>
            <a:r>
              <a:rPr lang="fa-IR" dirty="0">
                <a:solidFill>
                  <a:schemeClr val="tx1"/>
                </a:solidFill>
              </a:rPr>
              <a:t>تبصره 1 : به هيچ وجه نباید جمعيت بيش از 7000 نفر را تحت پوشش یك ماما قرار داد.</a:t>
            </a:r>
            <a:r>
              <a:rPr lang="fa-IR" b="1" dirty="0">
                <a:solidFill>
                  <a:schemeClr val="tx1"/>
                </a:solidFill>
              </a:rPr>
              <a:t> </a:t>
            </a:r>
          </a:p>
          <a:p>
            <a:pPr algn="just"/>
            <a:r>
              <a:rPr lang="fa-IR" sz="3000" b="1" dirty="0">
                <a:solidFill>
                  <a:schemeClr val="tx1"/>
                </a:solidFill>
              </a:rPr>
              <a:t>دندانپزشك/ بهداشتکار دهان و دندان:</a:t>
            </a:r>
          </a:p>
          <a:p>
            <a:pPr algn="just"/>
            <a:r>
              <a:rPr lang="fa-IR" b="1" dirty="0">
                <a:solidFill>
                  <a:schemeClr val="tx1"/>
                </a:solidFill>
              </a:rPr>
              <a:t> </a:t>
            </a:r>
            <a:r>
              <a:rPr lang="fa-IR" sz="3000" dirty="0">
                <a:solidFill>
                  <a:schemeClr val="tx1"/>
                </a:solidFill>
              </a:rPr>
              <a:t>تعداد دندانپزشك/ بهداشتكار دهان و دندان مورد نياز براي ارائه خدمت حداكثر تا 15 هزار نفر جمعيت تحت پوشش ( در یك یا چند مركز خدمات جامع سلامت) یك دندانپزشك/ بهداشتكار دهان و دندان تعيين با حداقل 4 ساعت روزانه خدمات دندانپزشكي (با یونيت) تعیین مي گردد</a:t>
            </a:r>
            <a:r>
              <a:rPr lang="fa-IR" sz="3000" dirty="0"/>
              <a:t>.</a:t>
            </a:r>
            <a:endParaRPr lang="en-US" sz="3000" dirty="0"/>
          </a:p>
          <a:p>
            <a:pPr algn="just"/>
            <a:endParaRPr lang="fa-IR" sz="3000" dirty="0"/>
          </a:p>
          <a:p>
            <a:pPr algn="just"/>
            <a:endParaRPr lang="en-US" dirty="0"/>
          </a:p>
          <a:p>
            <a:pPr algn="just"/>
            <a:endParaRPr lang="fa-IR" dirty="0"/>
          </a:p>
        </p:txBody>
      </p:sp>
      <p:sp>
        <p:nvSpPr>
          <p:cNvPr id="2" name="Rectangle 1"/>
          <p:cNvSpPr/>
          <p:nvPr/>
        </p:nvSpPr>
        <p:spPr>
          <a:xfrm>
            <a:off x="3650380" y="266673"/>
            <a:ext cx="6525251" cy="646331"/>
          </a:xfrm>
          <a:prstGeom prst="rect">
            <a:avLst/>
          </a:prstGeom>
        </p:spPr>
        <p:txBody>
          <a:bodyPr wrap="square">
            <a:spAutoFit/>
          </a:bodyPr>
          <a:lstStyle/>
          <a:p>
            <a:r>
              <a:rPr lang="fa-IR" sz="3600" b="1" dirty="0">
                <a:cs typeface="B Mitra" panose="00000400000000000000" pitchFamily="2" charset="-78"/>
              </a:rPr>
              <a:t>تعيين نيروهای مورد نياز تيم سلامت</a:t>
            </a:r>
            <a:endParaRPr lang="en-US" sz="3600" dirty="0">
              <a:cs typeface="B Mitra" panose="00000400000000000000" pitchFamily="2" charset="-78"/>
            </a:endParaRPr>
          </a:p>
        </p:txBody>
      </p:sp>
    </p:spTree>
    <p:extLst>
      <p:ext uri="{BB962C8B-B14F-4D97-AF65-F5344CB8AC3E}">
        <p14:creationId xmlns:p14="http://schemas.microsoft.com/office/powerpoint/2010/main" val="278443233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7463" y="1594339"/>
            <a:ext cx="10527150" cy="4865076"/>
          </a:xfrm>
        </p:spPr>
        <p:txBody>
          <a:bodyPr>
            <a:normAutofit fontScale="85000" lnSpcReduction="20000"/>
          </a:bodyPr>
          <a:lstStyle/>
          <a:p>
            <a:pPr algn="just"/>
            <a:r>
              <a:rPr lang="fa-IR" b="1" kern="0" dirty="0">
                <a:latin typeface="Times New Roman" panose="02020603050405020304" pitchFamily="18" charset="0"/>
                <a:ea typeface="Times New Roman" panose="02020603050405020304" pitchFamily="18" charset="0"/>
                <a:cs typeface="B Zar" panose="00000400000000000000" pitchFamily="2" charset="-78"/>
              </a:rPr>
              <a:t>حد اکثر سقف جمعیت مراکز تجمیعی تعریف شده برای ارائه خدمات بیتوته، 20000 نفر می باشد. </a:t>
            </a:r>
          </a:p>
          <a:p>
            <a:pPr algn="just"/>
            <a:r>
              <a:rPr lang="fa-IR" b="1" kern="0" dirty="0">
                <a:latin typeface="Times New Roman" panose="02020603050405020304" pitchFamily="18" charset="0"/>
                <a:ea typeface="Times New Roman" panose="02020603050405020304" pitchFamily="18" charset="0"/>
                <a:cs typeface="B Zar" panose="00000400000000000000" pitchFamily="2" charset="-78"/>
              </a:rPr>
              <a:t>درمورد مراكز خدمات جامع سلامت مجری برنامه که  فاصله بیشتر از  25 تا 30 کیلومتر یا نیم ساعت با وسیله نقلیه تا مراکز بهداشتی درمانی شبانه روزی فعال یا بیمارستان دارند می توان یکی از مراکزموجود در شعاع 25  تا 30 کیلومتری را به عنوان بیتوته (معین) مشخص کرد و از پزشک/ ماما/ پرستار/ بهیارآن مرکز و مراکز مجری بدون بیتوته در همان محدوده برای پوشش شیفت بیتوته استفاده کرد. ( نیازی به بيتوته در مراکز دیگر در این محدوده نمي باشد).  </a:t>
            </a:r>
          </a:p>
          <a:p>
            <a:pPr algn="just"/>
            <a:r>
              <a:rPr lang="fa-IR" b="1" kern="0" dirty="0">
                <a:latin typeface="Times New Roman" panose="02020603050405020304" pitchFamily="18" charset="0"/>
                <a:ea typeface="Times New Roman" panose="02020603050405020304" pitchFamily="18" charset="0"/>
                <a:cs typeface="B Zar" panose="00000400000000000000" pitchFamily="2" charset="-78"/>
              </a:rPr>
              <a:t>در این مراکز می بایست امکانات بیتوته فراهم گردد. </a:t>
            </a:r>
          </a:p>
          <a:p>
            <a:pPr algn="just"/>
            <a:r>
              <a:rPr lang="fa-IR" b="1" kern="0" dirty="0">
                <a:latin typeface="Times New Roman" panose="02020603050405020304" pitchFamily="18" charset="0"/>
                <a:ea typeface="Times New Roman" panose="02020603050405020304" pitchFamily="18" charset="0"/>
                <a:cs typeface="B Zar" panose="00000400000000000000" pitchFamily="2" charset="-78"/>
              </a:rPr>
              <a:t>حضور پرستار (بهیار) / ماما، نگهبان/ سرایدار نیز به همراه پزشک الزامی است. </a:t>
            </a:r>
          </a:p>
          <a:p>
            <a:pPr algn="just"/>
            <a:r>
              <a:rPr lang="fa-IR" b="1" kern="0" dirty="0">
                <a:latin typeface="Times New Roman" panose="02020603050405020304" pitchFamily="18" charset="0"/>
                <a:ea typeface="Times New Roman" panose="02020603050405020304" pitchFamily="18" charset="0"/>
                <a:cs typeface="B Zar" panose="00000400000000000000" pitchFamily="2" charset="-78"/>
              </a:rPr>
              <a:t>در سایر مراکز که شرایط تجمیع شدن با شرایط فوق الذکر را ندارند، بیتوته پزشک الزامی است. انتخاب این مراکز در جلسه مشترکی با حضور نماینده معاونت بهداشتی استان و اداره کل بیمه سلامت استان، با رعایت شرایطی مانند بار مراجعه بیماران، جمعیت تحت پوشش، ضوابط طرح گسترش، مسیر حرکت بیماران و فاصله تا مراکز درمانی شبانه روزی مشخص و اطلاع رسانی لازم به جمعیت تحت پوشش انجام شود.</a:t>
            </a:r>
            <a:endParaRPr lang="en-US" b="1" kern="0" dirty="0">
              <a:latin typeface="Times New Roman" panose="02020603050405020304" pitchFamily="18" charset="0"/>
              <a:ea typeface="Times New Roman" panose="02020603050405020304" pitchFamily="18" charset="0"/>
            </a:endParaRPr>
          </a:p>
          <a:p>
            <a:endParaRPr lang="en-US" dirty="0"/>
          </a:p>
        </p:txBody>
      </p:sp>
      <p:sp>
        <p:nvSpPr>
          <p:cNvPr id="4" name="Title 1"/>
          <p:cNvSpPr>
            <a:spLocks noGrp="1"/>
          </p:cNvSpPr>
          <p:nvPr>
            <p:ph type="title"/>
          </p:nvPr>
        </p:nvSpPr>
        <p:spPr>
          <a:xfrm>
            <a:off x="2592925" y="624110"/>
            <a:ext cx="8911687" cy="970229"/>
          </a:xfrm>
        </p:spPr>
        <p:txBody>
          <a:bodyPr>
            <a:normAutofit fontScale="90000"/>
          </a:bodyPr>
          <a:lstStyle/>
          <a:p>
            <a:pPr algn="ctr"/>
            <a:r>
              <a:rPr lang="fa-IR" sz="3200" b="1" kern="0" dirty="0" err="1">
                <a:effectLst/>
                <a:latin typeface="Times New Roman" panose="02020603050405020304" pitchFamily="18" charset="0"/>
                <a:ea typeface="Times New Roman" panose="02020603050405020304" pitchFamily="18" charset="0"/>
                <a:cs typeface="B Titr" panose="00000700000000000000" pitchFamily="2" charset="-78"/>
              </a:rPr>
              <a:t>بیتوته</a:t>
            </a:r>
            <a:r>
              <a:rPr lang="fa-IR" sz="3200" b="1" kern="0" dirty="0">
                <a:effectLst/>
                <a:latin typeface="Times New Roman" panose="02020603050405020304" pitchFamily="18" charset="0"/>
                <a:ea typeface="Times New Roman" panose="02020603050405020304" pitchFamily="18" charset="0"/>
                <a:cs typeface="B Titr" panose="00000700000000000000" pitchFamily="2" charset="-78"/>
              </a:rPr>
              <a:t> پزشک خانواده</a:t>
            </a:r>
            <a:br>
              <a:rPr lang="en-US" sz="3200" b="1" kern="0" dirty="0">
                <a:effectLst/>
                <a:latin typeface="Times New Roman" panose="02020603050405020304" pitchFamily="18" charset="0"/>
                <a:ea typeface="Times New Roman" panose="02020603050405020304" pitchFamily="18" charset="0"/>
              </a:rPr>
            </a:br>
            <a:endParaRPr lang="en-US" sz="3200" dirty="0"/>
          </a:p>
        </p:txBody>
      </p:sp>
    </p:spTree>
    <p:extLst>
      <p:ext uri="{BB962C8B-B14F-4D97-AF65-F5344CB8AC3E}">
        <p14:creationId xmlns:p14="http://schemas.microsoft.com/office/powerpoint/2010/main" val="204665996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8993" y="2133600"/>
            <a:ext cx="10495619" cy="3777622"/>
          </a:xfrm>
        </p:spPr>
        <p:txBody>
          <a:bodyPr>
            <a:normAutofit fontScale="92500"/>
          </a:bodyPr>
          <a:lstStyle/>
          <a:p>
            <a:pPr algn="just"/>
            <a:r>
              <a:rPr lang="fa-IR" b="1" kern="0" dirty="0">
                <a:latin typeface="Times New Roman" panose="02020603050405020304" pitchFamily="18" charset="0"/>
                <a:ea typeface="Times New Roman" panose="02020603050405020304" pitchFamily="18" charset="0"/>
                <a:cs typeface="B Zar" panose="00000400000000000000" pitchFamily="2" charset="-78"/>
              </a:rPr>
              <a:t>اگر بیمارستان به عنوان مرکز معین باشد صرفا بیماران تحت پوشش مراکز خدمات جامع سلامت روستایی را ویزیت می نماید و در اين وضعيت، هزينه هاي مربوطه برحسب ساعات شيفت شب، از سرجمع اعتبارات پزشك مركز كم می گردد ولی اعتبار آن ازسوی اداره کل بیمه استان دراختیار مرکز بهداشت شهرستان قرار می گیرد تا طی قراردادی با بیمارستان جهت ارائه خدمات به بیمه شدگان پرداخت شود. </a:t>
            </a:r>
            <a:endParaRPr lang="en-US" b="1" kern="0" dirty="0">
              <a:latin typeface="Times New Roman" panose="02020603050405020304" pitchFamily="18" charset="0"/>
              <a:ea typeface="Times New Roman" panose="02020603050405020304" pitchFamily="18" charset="0"/>
              <a:cs typeface="B Zar" panose="00000400000000000000" pitchFamily="2" charset="-78"/>
            </a:endParaRPr>
          </a:p>
          <a:p>
            <a:pPr algn="just"/>
            <a:r>
              <a:rPr lang="fa-IR" b="1" kern="0" dirty="0">
                <a:latin typeface="Times New Roman" panose="02020603050405020304" pitchFamily="18" charset="0"/>
                <a:ea typeface="Times New Roman" panose="02020603050405020304" pitchFamily="18" charset="0"/>
                <a:cs typeface="B Zar" panose="00000400000000000000" pitchFamily="2" charset="-78"/>
              </a:rPr>
              <a:t>اداره کل بیمه به طور مجزا پرداخت جداگانه به صورت </a:t>
            </a:r>
            <a:r>
              <a:rPr lang="en-US" b="1" kern="0" dirty="0">
                <a:latin typeface="Times New Roman" panose="02020603050405020304" pitchFamily="18" charset="0"/>
                <a:ea typeface="Times New Roman" panose="02020603050405020304" pitchFamily="18" charset="0"/>
                <a:cs typeface="B Zar" panose="00000400000000000000" pitchFamily="2" charset="-78"/>
              </a:rPr>
              <a:t>FFS</a:t>
            </a:r>
            <a:r>
              <a:rPr lang="fa-IR" b="1" kern="0" dirty="0">
                <a:latin typeface="Times New Roman" panose="02020603050405020304" pitchFamily="18" charset="0"/>
                <a:ea typeface="Times New Roman" panose="02020603050405020304" pitchFamily="18" charset="0"/>
                <a:cs typeface="B Zar" panose="00000400000000000000" pitchFamily="2" charset="-78"/>
              </a:rPr>
              <a:t> به بیمارستان ندارد. </a:t>
            </a:r>
            <a:endParaRPr lang="en-US" b="1" kern="0" dirty="0">
              <a:latin typeface="Times New Roman" panose="02020603050405020304" pitchFamily="18" charset="0"/>
              <a:ea typeface="Times New Roman" panose="02020603050405020304" pitchFamily="18" charset="0"/>
              <a:cs typeface="B Zar" panose="00000400000000000000" pitchFamily="2" charset="-78"/>
            </a:endParaRPr>
          </a:p>
          <a:p>
            <a:pPr algn="just"/>
            <a:r>
              <a:rPr lang="fa-IR" b="1" kern="0" dirty="0">
                <a:latin typeface="Times New Roman" panose="02020603050405020304" pitchFamily="18" charset="0"/>
                <a:ea typeface="Times New Roman" panose="02020603050405020304" pitchFamily="18" charset="0"/>
                <a:cs typeface="B Zar" panose="00000400000000000000" pitchFamily="2" charset="-78"/>
              </a:rPr>
              <a:t>برنامه بیتوته پزشکان به گونه ای طراحی گردد که کلیه پزشکان این مراکز در محدوده مشخص شده در برنامه بیتوته حضور داشته باشند. </a:t>
            </a:r>
            <a:endParaRPr lang="en-US" b="1" kern="0" dirty="0">
              <a:latin typeface="Times New Roman" panose="02020603050405020304" pitchFamily="18" charset="0"/>
              <a:ea typeface="Times New Roman" panose="02020603050405020304" pitchFamily="18" charset="0"/>
              <a:cs typeface="B Zar" panose="00000400000000000000" pitchFamily="2" charset="-78"/>
            </a:endParaRPr>
          </a:p>
        </p:txBody>
      </p:sp>
      <p:sp>
        <p:nvSpPr>
          <p:cNvPr id="4" name="Title 1"/>
          <p:cNvSpPr>
            <a:spLocks noGrp="1"/>
          </p:cNvSpPr>
          <p:nvPr>
            <p:ph type="title"/>
          </p:nvPr>
        </p:nvSpPr>
        <p:spPr/>
        <p:txBody>
          <a:bodyPr>
            <a:normAutofit/>
          </a:bodyPr>
          <a:lstStyle/>
          <a:p>
            <a:pPr algn="ctr"/>
            <a:r>
              <a:rPr lang="fa-IR" sz="3200" dirty="0"/>
              <a:t>بیتو</a:t>
            </a:r>
            <a:r>
              <a:rPr lang="fa-IR" sz="3200" dirty="0">
                <a:cs typeface="Titr" panose="00000700000000000000" pitchFamily="2" charset="-78"/>
              </a:rPr>
              <a:t>ته پزشک خانواده</a:t>
            </a:r>
            <a:endParaRPr lang="en-US" sz="3200" dirty="0">
              <a:cs typeface="Titr" panose="00000700000000000000" pitchFamily="2" charset="-78"/>
            </a:endParaRPr>
          </a:p>
        </p:txBody>
      </p:sp>
    </p:spTree>
    <p:extLst>
      <p:ext uri="{BB962C8B-B14F-4D97-AF65-F5344CB8AC3E}">
        <p14:creationId xmlns:p14="http://schemas.microsoft.com/office/powerpoint/2010/main" val="4920603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بیتوته پزشک خانواده</a:t>
            </a:r>
            <a:endParaRPr lang="en-US" dirty="0"/>
          </a:p>
        </p:txBody>
      </p:sp>
      <p:sp>
        <p:nvSpPr>
          <p:cNvPr id="3" name="Content Placeholder 2"/>
          <p:cNvSpPr>
            <a:spLocks noGrp="1"/>
          </p:cNvSpPr>
          <p:nvPr>
            <p:ph idx="1"/>
          </p:nvPr>
        </p:nvSpPr>
        <p:spPr>
          <a:xfrm>
            <a:off x="945931" y="2133600"/>
            <a:ext cx="10558681" cy="3777622"/>
          </a:xfrm>
        </p:spPr>
        <p:txBody>
          <a:bodyPr>
            <a:normAutofit fontScale="92500" lnSpcReduction="20000"/>
          </a:bodyPr>
          <a:lstStyle/>
          <a:p>
            <a:pPr algn="just"/>
            <a:r>
              <a:rPr lang="fa-IR" b="1" kern="0" dirty="0">
                <a:latin typeface="Times New Roman" panose="02020603050405020304" pitchFamily="18" charset="0"/>
                <a:ea typeface="Times New Roman" panose="02020603050405020304" pitchFamily="18" charset="0"/>
                <a:cs typeface="B Zar" panose="00000400000000000000" pitchFamily="2" charset="-78"/>
              </a:rPr>
              <a:t>با توجه به پرداخت سرانه خدمات سطح اول جمعیت روستاییان و پیشگیری از اختلال در نظام ارجاع،کلیه خدمات تجویزی پزشک عمومی مستقر در اورژانس بیمارستان، از قبیل دارو، پاراکلینیک، و سایر خدمات (بجز موارد بستری) از سوی اداره کل بیمه سلامت قابل پرداخت نمی باشد.</a:t>
            </a:r>
            <a:endParaRPr lang="en-US" b="1" kern="0" dirty="0">
              <a:latin typeface="Times New Roman" panose="02020603050405020304" pitchFamily="18" charset="0"/>
              <a:ea typeface="Times New Roman" panose="02020603050405020304" pitchFamily="18" charset="0"/>
            </a:endParaRPr>
          </a:p>
          <a:p>
            <a:pPr algn="just"/>
            <a:r>
              <a:rPr lang="fa-IR" b="1" kern="0" dirty="0">
                <a:latin typeface="Times New Roman" panose="02020603050405020304" pitchFamily="18" charset="0"/>
                <a:ea typeface="Times New Roman" panose="02020603050405020304" pitchFamily="18" charset="0"/>
                <a:cs typeface="B Zar" panose="00000400000000000000" pitchFamily="2" charset="-78"/>
              </a:rPr>
              <a:t>با درنظر گرفتن اعتبار برای راه اندازی و بهبود محل زیست پزشک و ماما، مرکز بهداشت شهرستان موظف است برای تمامی مراکز دارای بیتوته، اقدام به تهیه محل بیتوته نماید. </a:t>
            </a:r>
            <a:endParaRPr lang="en-US" b="1" kern="0" dirty="0">
              <a:latin typeface="Times New Roman" panose="02020603050405020304" pitchFamily="18" charset="0"/>
              <a:ea typeface="Times New Roman" panose="02020603050405020304" pitchFamily="18" charset="0"/>
            </a:endParaRPr>
          </a:p>
          <a:p>
            <a:pPr algn="just"/>
            <a:r>
              <a:rPr lang="fa-IR" b="1" kern="0" dirty="0">
                <a:latin typeface="Times New Roman" panose="02020603050405020304" pitchFamily="18" charset="0"/>
                <a:ea typeface="Times New Roman" panose="02020603050405020304" pitchFamily="18" charset="0"/>
                <a:cs typeface="B Zar" panose="00000400000000000000" pitchFamily="2" charset="-78"/>
              </a:rPr>
              <a:t>درصورتيكه مقرر گرديد پزشك در شيفت هاي شب در مرکز خدمات جامع سلامت روستایی بیتوته نماید ، مركز بهداشت شهرستان موظف خواهد بود كه فضاي فيزيكي، امنيت و حداقل امكانات بيتوته را در آن مركز فراهم كند. وجود نگهبان/ سرايدار براي اين مراكز بويژه در شرايط حضور پزشك خانم، ضرورت دارد. </a:t>
            </a:r>
            <a:endParaRPr lang="en-US" b="1" kern="0" dirty="0">
              <a:latin typeface="Times New Roman" panose="02020603050405020304" pitchFamily="18" charset="0"/>
              <a:ea typeface="Times New Roman" panose="02020603050405020304" pitchFamily="18" charset="0"/>
            </a:endParaRPr>
          </a:p>
          <a:p>
            <a:endParaRPr lang="en-US" dirty="0"/>
          </a:p>
          <a:p>
            <a:endParaRPr lang="en-US" dirty="0"/>
          </a:p>
        </p:txBody>
      </p:sp>
    </p:spTree>
    <p:extLst>
      <p:ext uri="{BB962C8B-B14F-4D97-AF65-F5344CB8AC3E}">
        <p14:creationId xmlns:p14="http://schemas.microsoft.com/office/powerpoint/2010/main" val="267477919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انجام خدمت جانبی</a:t>
            </a:r>
            <a:endParaRPr lang="en-US" dirty="0"/>
          </a:p>
        </p:txBody>
      </p:sp>
      <p:sp>
        <p:nvSpPr>
          <p:cNvPr id="3" name="Content Placeholder 2"/>
          <p:cNvSpPr>
            <a:spLocks noGrp="1"/>
          </p:cNvSpPr>
          <p:nvPr>
            <p:ph idx="1"/>
          </p:nvPr>
        </p:nvSpPr>
        <p:spPr>
          <a:xfrm>
            <a:off x="1166648" y="2133600"/>
            <a:ext cx="10337964" cy="3777622"/>
          </a:xfrm>
        </p:spPr>
        <p:txBody>
          <a:bodyPr/>
          <a:lstStyle/>
          <a:p>
            <a:pPr algn="just"/>
            <a:r>
              <a:rPr lang="fa-IR" b="1" kern="0" dirty="0">
                <a:latin typeface="Times New Roman" panose="02020603050405020304" pitchFamily="18" charset="0"/>
                <a:ea typeface="Times New Roman" panose="02020603050405020304" pitchFamily="18" charset="0"/>
                <a:cs typeface="B Zar" panose="00000400000000000000" pitchFamily="2" charset="-78"/>
              </a:rPr>
              <a:t>خدمات جانبی غیر اورژانس شامل ختنه، کشیدن ناخن، برداشتن خال و لیپوم و زگیل، نمونه برداری از پوست و مخاط، کاتتریزاسیون ادراری، آتل بندی شکستگی ها، شستشوی گوش، خارج کردن جسم خارجی از گوش، بینی و حلق، کار گذاشتن لوله معده و رکتوم؛ حسب مهارت پزشک خانواده قابل انجام می باشد و لذا عدم انجام خدمات مذکور در مراکز مجری ارائه هنده سطح یک خدمات، شامل پایش و تعدیلات بیمه ای نخواهد شد. بدیهی است انجام آنها در سطوح تخصصی مشمول خدمات سطح دو و ضوابط مربوطه خواهد بود. </a:t>
            </a:r>
            <a:endParaRPr lang="en-US" b="1" kern="0" dirty="0">
              <a:latin typeface="Times New Roman" panose="02020603050405020304" pitchFamily="18" charset="0"/>
              <a:ea typeface="Times New Roman" panose="02020603050405020304" pitchFamily="18" charset="0"/>
            </a:endParaRPr>
          </a:p>
          <a:p>
            <a:endParaRPr lang="en-US" dirty="0"/>
          </a:p>
          <a:p>
            <a:endParaRPr lang="en-US" dirty="0"/>
          </a:p>
        </p:txBody>
      </p:sp>
    </p:spTree>
    <p:extLst>
      <p:ext uri="{BB962C8B-B14F-4D97-AF65-F5344CB8AC3E}">
        <p14:creationId xmlns:p14="http://schemas.microsoft.com/office/powerpoint/2010/main" val="88181924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2055" y="1671145"/>
            <a:ext cx="10432557" cy="4240077"/>
          </a:xfrm>
        </p:spPr>
        <p:txBody>
          <a:bodyPr/>
          <a:lstStyle/>
          <a:p>
            <a:pPr algn="just"/>
            <a:r>
              <a:rPr lang="fa-IR" kern="0" dirty="0">
                <a:latin typeface="Times New Roman" panose="02020603050405020304" pitchFamily="18" charset="0"/>
                <a:ea typeface="Times New Roman" panose="02020603050405020304" pitchFamily="18" charset="0"/>
              </a:rPr>
              <a:t>در راستای اجرای قانون کاهش ساعات کار بانوان شاغل دارای شرایط خاص با نظر مسئول مستقیم ، اگر به شکل کاهش 80 دقیقه در تمام روزهای هفته باشد نیاز به جانشین نداشته و مشمول کسورات نمی گردد. در صورتی که یک روز کامل در هفته باشد لازم است نیروی جانشین حضور داشته باشد و هزینه تامین نیروی جانشین از اعتبارات دانشگاه/ دانشکده علوم پزشکی خواهد بود.</a:t>
            </a:r>
            <a:endParaRPr lang="en-US" kern="0" dirty="0">
              <a:latin typeface="Times New Roman" panose="02020603050405020304" pitchFamily="18" charset="0"/>
              <a:ea typeface="Times New Roman" panose="02020603050405020304" pitchFamily="18" charset="0"/>
            </a:endParaRPr>
          </a:p>
          <a:p>
            <a:pPr algn="just"/>
            <a:endParaRPr lang="en-US" dirty="0"/>
          </a:p>
        </p:txBody>
      </p:sp>
      <p:sp>
        <p:nvSpPr>
          <p:cNvPr id="4" name="Title 1"/>
          <p:cNvSpPr>
            <a:spLocks noGrp="1"/>
          </p:cNvSpPr>
          <p:nvPr>
            <p:ph type="title"/>
          </p:nvPr>
        </p:nvSpPr>
        <p:spPr/>
        <p:txBody>
          <a:bodyPr>
            <a:noAutofit/>
          </a:bodyPr>
          <a:lstStyle/>
          <a:p>
            <a:pPr algn="ctr"/>
            <a:r>
              <a:rPr lang="fa-IR" sz="3200" dirty="0">
                <a:cs typeface="Titr" panose="00000700000000000000" pitchFamily="2" charset="-78"/>
              </a:rPr>
              <a:t>کاهش ساعات کار بانوان</a:t>
            </a:r>
            <a:endParaRPr lang="en-US" sz="3200" dirty="0">
              <a:cs typeface="Titr" panose="00000700000000000000" pitchFamily="2" charset="-78"/>
            </a:endParaRPr>
          </a:p>
        </p:txBody>
      </p:sp>
    </p:spTree>
    <p:extLst>
      <p:ext uri="{BB962C8B-B14F-4D97-AF65-F5344CB8AC3E}">
        <p14:creationId xmlns:p14="http://schemas.microsoft.com/office/powerpoint/2010/main" val="161573966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5572" y="1529255"/>
            <a:ext cx="10669040" cy="4381967"/>
          </a:xfrm>
        </p:spPr>
        <p:txBody>
          <a:bodyPr>
            <a:normAutofit fontScale="92500"/>
          </a:bodyPr>
          <a:lstStyle/>
          <a:p>
            <a:pPr algn="just"/>
            <a:r>
              <a:rPr lang="fa-IR" kern="0" dirty="0">
                <a:latin typeface="Times New Roman" panose="02020603050405020304" pitchFamily="18" charset="0"/>
                <a:ea typeface="Times New Roman" panose="02020603050405020304" pitchFamily="18" charset="0"/>
                <a:cs typeface="B Zar" panose="00000400000000000000" pitchFamily="2" charset="-78"/>
              </a:rPr>
              <a:t>نمونه گیری آزمایش پاپ اسمیر و آزمایشات تکمیلی</a:t>
            </a:r>
            <a:r>
              <a:rPr lang="en-US" kern="0" dirty="0">
                <a:latin typeface="Times New Roman" panose="02020603050405020304" pitchFamily="18" charset="0"/>
                <a:ea typeface="Times New Roman" panose="02020603050405020304" pitchFamily="18" charset="0"/>
                <a:cs typeface="B Zar" panose="00000400000000000000" pitchFamily="2" charset="-78"/>
              </a:rPr>
              <a:t>HPV</a:t>
            </a:r>
            <a:r>
              <a:rPr lang="fa-IR" kern="0" dirty="0">
                <a:latin typeface="Times New Roman" panose="02020603050405020304" pitchFamily="18" charset="0"/>
                <a:ea typeface="Times New Roman" panose="02020603050405020304" pitchFamily="18" charset="0"/>
                <a:cs typeface="B Zar" panose="00000400000000000000" pitchFamily="2" charset="-78"/>
              </a:rPr>
              <a:t> در مراکز خدمات جامع سلامت جهت غربالگری گروه های هدف (زنان 30-49 ساله) به صورت رایگان انجام می شود. </a:t>
            </a:r>
            <a:endParaRPr lang="en-US" kern="0" dirty="0">
              <a:latin typeface="Times New Roman" panose="02020603050405020304" pitchFamily="18" charset="0"/>
              <a:ea typeface="Times New Roman" panose="02020603050405020304" pitchFamily="18" charset="0"/>
              <a:cs typeface="B Zar" panose="00000400000000000000" pitchFamily="2" charset="-78"/>
            </a:endParaRPr>
          </a:p>
          <a:p>
            <a:pPr algn="just"/>
            <a:r>
              <a:rPr lang="fa-IR" kern="0" dirty="0">
                <a:latin typeface="Times New Roman" panose="02020603050405020304" pitchFamily="18" charset="0"/>
                <a:ea typeface="Times New Roman" panose="02020603050405020304" pitchFamily="18" charset="0"/>
                <a:cs typeface="B Zar" panose="00000400000000000000" pitchFamily="2" charset="-78"/>
              </a:rPr>
              <a:t>انجام پاپ اسمیر بنا به درخواست بیمار یا پاپ اسمیر تشخیصی برای گروه هدف و سایر گروهها مشمول فرانشیز مصوب مربوط به خدمات پاراکلینیک (15درصد) می باشد. </a:t>
            </a:r>
            <a:endParaRPr lang="en-US" kern="0" dirty="0">
              <a:latin typeface="Times New Roman" panose="02020603050405020304" pitchFamily="18" charset="0"/>
              <a:ea typeface="Times New Roman" panose="02020603050405020304" pitchFamily="18" charset="0"/>
              <a:cs typeface="B Zar" panose="00000400000000000000" pitchFamily="2" charset="-78"/>
            </a:endParaRPr>
          </a:p>
          <a:p>
            <a:pPr algn="just"/>
            <a:r>
              <a:rPr lang="fa-IR" kern="0" dirty="0">
                <a:latin typeface="Times New Roman" panose="02020603050405020304" pitchFamily="18" charset="0"/>
                <a:ea typeface="Times New Roman" panose="02020603050405020304" pitchFamily="18" charset="0"/>
                <a:cs typeface="B Zar" panose="00000400000000000000" pitchFamily="2" charset="-78"/>
              </a:rPr>
              <a:t>کلیه نمونه ها ی پاپ اسمیر  و واژینال براش ها با رعایت استانداردهای انتقال امن و ایمن نمونه، جهت انجام آزمایش غربالگری سرطان دهانه رحم با هماهنگی آزمایشگاه مرجع سلامت کشور انتقال می یابد.</a:t>
            </a:r>
            <a:endParaRPr lang="en-US" kern="0" dirty="0">
              <a:latin typeface="Times New Roman" panose="02020603050405020304" pitchFamily="18" charset="0"/>
              <a:ea typeface="Times New Roman" panose="02020603050405020304" pitchFamily="18" charset="0"/>
            </a:endParaRPr>
          </a:p>
          <a:p>
            <a:pPr algn="just"/>
            <a:r>
              <a:rPr lang="fa-IR" kern="0" dirty="0">
                <a:latin typeface="Times New Roman" panose="02020603050405020304" pitchFamily="18" charset="0"/>
                <a:ea typeface="Times New Roman" panose="02020603050405020304" pitchFamily="18" charset="0"/>
                <a:cs typeface="B Zar" panose="00000400000000000000" pitchFamily="2" charset="-78"/>
              </a:rPr>
              <a:t>حق پذیرش و نمونه گیری هر نسخه در سر جمع هزینه خدمات آزمایشگاهی محاسبه شده  و سپس فرانشیز 15 درصد اخذ گردد. </a:t>
            </a:r>
            <a:endParaRPr lang="en-US" kern="0" dirty="0">
              <a:latin typeface="Times New Roman" panose="02020603050405020304" pitchFamily="18" charset="0"/>
              <a:ea typeface="Times New Roman" panose="02020603050405020304" pitchFamily="18" charset="0"/>
            </a:endParaRPr>
          </a:p>
          <a:p>
            <a:pPr algn="just"/>
            <a:r>
              <a:rPr lang="fa-IR" kern="0" dirty="0">
                <a:latin typeface="Times New Roman" panose="02020603050405020304" pitchFamily="18" charset="0"/>
                <a:ea typeface="Times New Roman" panose="02020603050405020304" pitchFamily="18" charset="0"/>
                <a:cs typeface="B Zar" panose="00000400000000000000" pitchFamily="2" charset="-78"/>
              </a:rPr>
              <a:t>خدمات آزمایشگاهی ادغام یافته در بسته خدمت گروههای سنی به شرح زیر نیز رایگان می باشد.</a:t>
            </a:r>
            <a:endParaRPr lang="en-US" kern="0" dirty="0">
              <a:latin typeface="Times New Roman" panose="02020603050405020304" pitchFamily="18" charset="0"/>
              <a:ea typeface="Times New Roman" panose="02020603050405020304" pitchFamily="18" charset="0"/>
            </a:endParaRPr>
          </a:p>
          <a:p>
            <a:endParaRPr lang="en-US" dirty="0"/>
          </a:p>
          <a:p>
            <a:endParaRPr lang="en-US" dirty="0"/>
          </a:p>
        </p:txBody>
      </p:sp>
      <p:sp>
        <p:nvSpPr>
          <p:cNvPr id="4" name="Title 1"/>
          <p:cNvSpPr>
            <a:spLocks noGrp="1"/>
          </p:cNvSpPr>
          <p:nvPr>
            <p:ph type="title"/>
          </p:nvPr>
        </p:nvSpPr>
        <p:spPr/>
        <p:txBody>
          <a:bodyPr>
            <a:normAutofit/>
          </a:bodyPr>
          <a:lstStyle/>
          <a:p>
            <a:pPr algn="ctr"/>
            <a:r>
              <a:rPr lang="fa-IR" sz="3200" dirty="0"/>
              <a:t>آزمایشات</a:t>
            </a:r>
            <a:endParaRPr lang="en-US" sz="3200" dirty="0"/>
          </a:p>
        </p:txBody>
      </p:sp>
    </p:spTree>
    <p:extLst>
      <p:ext uri="{BB962C8B-B14F-4D97-AF65-F5344CB8AC3E}">
        <p14:creationId xmlns:p14="http://schemas.microsoft.com/office/powerpoint/2010/main" val="211044250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56289" y="2133600"/>
            <a:ext cx="10783613" cy="3777622"/>
          </a:xfrm>
        </p:spPr>
        <p:txBody>
          <a:bodyPr/>
          <a:lstStyle/>
          <a:p>
            <a:pPr algn="just"/>
            <a:r>
              <a:rPr lang="fa-IR" b="1" dirty="0">
                <a:latin typeface="Times New Roman" panose="02020603050405020304" pitchFamily="18" charset="0"/>
                <a:ea typeface="Times New Roman" panose="02020603050405020304" pitchFamily="18" charset="0"/>
                <a:cs typeface="B Zar" panose="00000400000000000000" pitchFamily="2" charset="-78"/>
              </a:rPr>
              <a:t>اعتبار نسخ ارجاع از تاریخ صدور به مدت یک ماه می باشد. همچنین بیماران صعب العلاج، خاص و سرطانی و بیمارانی که بطور مستقیم بستری شده اند نیازی به ارائه نسخ ارجاع ندارند.</a:t>
            </a:r>
            <a:endParaRPr lang="en-US" b="1" dirty="0">
              <a:latin typeface="Times New Roman" panose="02020603050405020304" pitchFamily="18" charset="0"/>
              <a:ea typeface="Times New Roman" panose="02020603050405020304" pitchFamily="18" charset="0"/>
            </a:endParaRPr>
          </a:p>
          <a:p>
            <a:endParaRPr lang="en-US" dirty="0"/>
          </a:p>
          <a:p>
            <a:endParaRPr lang="en-US" dirty="0"/>
          </a:p>
        </p:txBody>
      </p:sp>
      <p:sp>
        <p:nvSpPr>
          <p:cNvPr id="4" name="Title 1"/>
          <p:cNvSpPr>
            <a:spLocks noGrp="1"/>
          </p:cNvSpPr>
          <p:nvPr>
            <p:ph type="title"/>
          </p:nvPr>
        </p:nvSpPr>
        <p:spPr/>
        <p:txBody>
          <a:bodyPr>
            <a:normAutofit/>
          </a:bodyPr>
          <a:lstStyle/>
          <a:p>
            <a:pPr algn="ctr"/>
            <a:r>
              <a:rPr lang="fa-IR" sz="3200" dirty="0">
                <a:cs typeface="Titr" panose="00000700000000000000" pitchFamily="2" charset="-78"/>
              </a:rPr>
              <a:t>اعتبار نسخ ارجاع</a:t>
            </a:r>
            <a:endParaRPr lang="en-US" sz="3200" dirty="0">
              <a:cs typeface="Titr" panose="00000700000000000000" pitchFamily="2" charset="-78"/>
            </a:endParaRPr>
          </a:p>
        </p:txBody>
      </p:sp>
    </p:spTree>
    <p:extLst>
      <p:ext uri="{BB962C8B-B14F-4D97-AF65-F5344CB8AC3E}">
        <p14:creationId xmlns:p14="http://schemas.microsoft.com/office/powerpoint/2010/main" val="281352889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0166" y="2133600"/>
            <a:ext cx="10574446" cy="3777622"/>
          </a:xfrm>
        </p:spPr>
        <p:txBody>
          <a:bodyPr/>
          <a:lstStyle/>
          <a:p>
            <a:pPr algn="just"/>
            <a:r>
              <a:rPr lang="fa-IR" b="1" kern="0" dirty="0">
                <a:latin typeface="Times New Roman" panose="02020603050405020304" pitchFamily="18" charset="0"/>
                <a:ea typeface="Times New Roman" panose="02020603050405020304" pitchFamily="18" charset="0"/>
                <a:cs typeface="B Zar" panose="00000400000000000000" pitchFamily="2" charset="-78"/>
              </a:rPr>
              <a:t>درمورد عشاير جمعيت داراي دفترچه بيمه روستاييان و عشاير اعلامی سازمان بیمه سلامت ملاك پرداخت سرانه است. سرانه جمعیت عشایر ساکن و برون کوچ در بین دانشگاه های همجوار برحسب تعداد جمعيت عشاير دارای دفترچه و زمان استقرار آن جمعيت در شهرستان توسط وزارت بهداشت توزیع می گردد. </a:t>
            </a:r>
            <a:endParaRPr lang="en-US" b="1" kern="0" dirty="0">
              <a:latin typeface="Times New Roman" panose="02020603050405020304" pitchFamily="18" charset="0"/>
              <a:ea typeface="Times New Roman" panose="02020603050405020304" pitchFamily="18" charset="0"/>
            </a:endParaRPr>
          </a:p>
          <a:p>
            <a:endParaRPr lang="en-US" dirty="0"/>
          </a:p>
          <a:p>
            <a:endParaRPr lang="en-US" dirty="0"/>
          </a:p>
        </p:txBody>
      </p:sp>
      <p:sp>
        <p:nvSpPr>
          <p:cNvPr id="4" name="Title 1"/>
          <p:cNvSpPr>
            <a:spLocks noGrp="1"/>
          </p:cNvSpPr>
          <p:nvPr>
            <p:ph type="title"/>
          </p:nvPr>
        </p:nvSpPr>
        <p:spPr/>
        <p:txBody>
          <a:bodyPr>
            <a:normAutofit/>
          </a:bodyPr>
          <a:lstStyle/>
          <a:p>
            <a:pPr algn="ctr"/>
            <a:r>
              <a:rPr lang="fa-IR" sz="3200" dirty="0">
                <a:latin typeface="Times New Roman" panose="02020603050405020304" pitchFamily="18" charset="0"/>
                <a:cs typeface="Titr" panose="00000700000000000000" pitchFamily="2" charset="-78"/>
              </a:rPr>
              <a:t>سرانه عشایر</a:t>
            </a:r>
            <a:endParaRPr lang="en-US" sz="3200" dirty="0">
              <a:cs typeface="Titr" panose="00000700000000000000" pitchFamily="2" charset="-78"/>
            </a:endParaRPr>
          </a:p>
        </p:txBody>
      </p:sp>
    </p:spTree>
    <p:extLst>
      <p:ext uri="{BB962C8B-B14F-4D97-AF65-F5344CB8AC3E}">
        <p14:creationId xmlns:p14="http://schemas.microsoft.com/office/powerpoint/2010/main" val="311446435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a:bodyPr>
          <a:lstStyle/>
          <a:p>
            <a:pPr algn="ctr"/>
            <a:r>
              <a:rPr lang="fa-IR" sz="3200" dirty="0">
                <a:cs typeface="Titr" panose="00000700000000000000" pitchFamily="2" charset="-78"/>
              </a:rPr>
              <a:t>ارجاع</a:t>
            </a:r>
            <a:endParaRPr lang="en-US" sz="3200" dirty="0">
              <a:cs typeface="Titr" panose="00000700000000000000" pitchFamily="2" charset="-78"/>
            </a:endParaRPr>
          </a:p>
        </p:txBody>
      </p:sp>
      <p:sp>
        <p:nvSpPr>
          <p:cNvPr id="5" name="Content Placeholder 2"/>
          <p:cNvSpPr>
            <a:spLocks noGrp="1"/>
          </p:cNvSpPr>
          <p:nvPr>
            <p:ph idx="1"/>
          </p:nvPr>
        </p:nvSpPr>
        <p:spPr>
          <a:xfrm>
            <a:off x="804041" y="2133600"/>
            <a:ext cx="10700571" cy="3777622"/>
          </a:xfrm>
        </p:spPr>
        <p:txBody>
          <a:bodyPr>
            <a:normAutofit fontScale="85000" lnSpcReduction="20000"/>
          </a:bodyPr>
          <a:lstStyle/>
          <a:p>
            <a:pPr algn="just" rtl="1">
              <a:spcAft>
                <a:spcPts val="0"/>
              </a:spcAft>
            </a:pPr>
            <a:r>
              <a:rPr lang="fa-IR" b="1" dirty="0" err="1">
                <a:effectLst/>
                <a:latin typeface="Times New Roman" panose="02020603050405020304" pitchFamily="18" charset="0"/>
                <a:ea typeface="Times New Roman" panose="02020603050405020304" pitchFamily="18" charset="0"/>
                <a:cs typeface="B Zar" panose="00000400000000000000" pitchFamily="2" charset="-78"/>
              </a:rPr>
              <a:t>تکميل</a:t>
            </a:r>
            <a:r>
              <a:rPr lang="fa-IR" b="1" dirty="0">
                <a:effectLst/>
                <a:latin typeface="Times New Roman" panose="02020603050405020304" pitchFamily="18" charset="0"/>
                <a:ea typeface="Times New Roman" panose="02020603050405020304" pitchFamily="18" charset="0"/>
                <a:cs typeface="B Zar" panose="00000400000000000000" pitchFamily="2" charset="-78"/>
              </a:rPr>
              <a:t> نظام ارجاع </a:t>
            </a:r>
            <a:r>
              <a:rPr lang="fa-IR" b="1" dirty="0" err="1">
                <a:effectLst/>
                <a:latin typeface="Times New Roman" panose="02020603050405020304" pitchFamily="18" charset="0"/>
                <a:ea typeface="Times New Roman" panose="02020603050405020304" pitchFamily="18" charset="0"/>
                <a:cs typeface="B Zar" panose="00000400000000000000" pitchFamily="2" charset="-78"/>
              </a:rPr>
              <a:t>براي</a:t>
            </a:r>
            <a:r>
              <a:rPr lang="fa-IR" b="1" dirty="0">
                <a:effectLst/>
                <a:latin typeface="Times New Roman" panose="02020603050405020304" pitchFamily="18" charset="0"/>
                <a:ea typeface="Times New Roman" panose="02020603050405020304" pitchFamily="18" charset="0"/>
                <a:cs typeface="B Zar" panose="00000400000000000000" pitchFamily="2" charset="-78"/>
              </a:rPr>
              <a:t> افراد ساکن در روستاها و شهر </a:t>
            </a:r>
            <a:r>
              <a:rPr lang="fa-IR" b="1" dirty="0" err="1">
                <a:effectLst/>
                <a:latin typeface="Times New Roman" panose="02020603050405020304" pitchFamily="18" charset="0"/>
                <a:ea typeface="Times New Roman" panose="02020603050405020304" pitchFamily="18" charset="0"/>
                <a:cs typeface="B Zar" panose="00000400000000000000" pitchFamily="2" charset="-78"/>
              </a:rPr>
              <a:t>هاي</a:t>
            </a:r>
            <a:r>
              <a:rPr lang="fa-IR" b="1" dirty="0">
                <a:effectLst/>
                <a:latin typeface="Times New Roman" panose="02020603050405020304" pitchFamily="18" charset="0"/>
                <a:ea typeface="Times New Roman" panose="02020603050405020304" pitchFamily="18" charset="0"/>
                <a:cs typeface="B Zar" panose="00000400000000000000" pitchFamily="2" charset="-78"/>
              </a:rPr>
              <a:t> </a:t>
            </a:r>
            <a:r>
              <a:rPr lang="fa-IR" b="1" dirty="0" err="1">
                <a:effectLst/>
                <a:latin typeface="Times New Roman" panose="02020603050405020304" pitchFamily="18" charset="0"/>
                <a:ea typeface="Times New Roman" panose="02020603050405020304" pitchFamily="18" charset="0"/>
                <a:cs typeface="B Zar" panose="00000400000000000000" pitchFamily="2" charset="-78"/>
              </a:rPr>
              <a:t>داراي</a:t>
            </a:r>
            <a:r>
              <a:rPr lang="fa-IR" b="1" dirty="0">
                <a:effectLst/>
                <a:latin typeface="Times New Roman" panose="02020603050405020304" pitchFamily="18" charset="0"/>
                <a:ea typeface="Times New Roman" panose="02020603050405020304" pitchFamily="18" charset="0"/>
                <a:cs typeface="B Zar" panose="00000400000000000000" pitchFamily="2" charset="-78"/>
              </a:rPr>
              <a:t> </a:t>
            </a:r>
            <a:r>
              <a:rPr lang="fa-IR" b="1" dirty="0" err="1">
                <a:effectLst/>
                <a:latin typeface="Times New Roman" panose="02020603050405020304" pitchFamily="18" charset="0"/>
                <a:ea typeface="Times New Roman" panose="02020603050405020304" pitchFamily="18" charset="0"/>
                <a:cs typeface="B Zar" panose="00000400000000000000" pitchFamily="2" charset="-78"/>
              </a:rPr>
              <a:t>بيست</a:t>
            </a:r>
            <a:r>
              <a:rPr lang="fa-IR" b="1" dirty="0">
                <a:effectLst/>
                <a:latin typeface="Times New Roman" panose="02020603050405020304" pitchFamily="18" charset="0"/>
                <a:ea typeface="Times New Roman" panose="02020603050405020304" pitchFamily="18" charset="0"/>
                <a:cs typeface="B Zar" panose="00000400000000000000" pitchFamily="2" charset="-78"/>
              </a:rPr>
              <a:t> هزار نفر </a:t>
            </a:r>
            <a:r>
              <a:rPr lang="fa-IR" b="1" dirty="0" err="1">
                <a:effectLst/>
                <a:latin typeface="Times New Roman" panose="02020603050405020304" pitchFamily="18" charset="0"/>
                <a:ea typeface="Times New Roman" panose="02020603050405020304" pitchFamily="18" charset="0"/>
                <a:cs typeface="B Zar" panose="00000400000000000000" pitchFamily="2" charset="-78"/>
              </a:rPr>
              <a:t>جمعيت</a:t>
            </a:r>
            <a:r>
              <a:rPr lang="fa-IR" b="1" dirty="0">
                <a:effectLst/>
                <a:latin typeface="Times New Roman" panose="02020603050405020304" pitchFamily="18" charset="0"/>
                <a:ea typeface="Times New Roman" panose="02020603050405020304" pitchFamily="18" charset="0"/>
                <a:cs typeface="B Zar" panose="00000400000000000000" pitchFamily="2" charset="-78"/>
              </a:rPr>
              <a:t> و </a:t>
            </a:r>
            <a:r>
              <a:rPr lang="fa-IR" b="1" dirty="0" err="1">
                <a:effectLst/>
                <a:latin typeface="Times New Roman" panose="02020603050405020304" pitchFamily="18" charset="0"/>
                <a:ea typeface="Times New Roman" panose="02020603050405020304" pitchFamily="18" charset="0"/>
                <a:cs typeface="B Zar" panose="00000400000000000000" pitchFamily="2" charset="-78"/>
              </a:rPr>
              <a:t>پايين</a:t>
            </a:r>
            <a:r>
              <a:rPr lang="fa-IR" b="1" dirty="0">
                <a:effectLst/>
                <a:latin typeface="Times New Roman" panose="02020603050405020304" pitchFamily="18" charset="0"/>
                <a:ea typeface="Times New Roman" panose="02020603050405020304" pitchFamily="18" charset="0"/>
                <a:cs typeface="B Zar" panose="00000400000000000000" pitchFamily="2" charset="-78"/>
              </a:rPr>
              <a:t> تر و جامعه </a:t>
            </a:r>
            <a:r>
              <a:rPr lang="fa-IR" b="1" dirty="0" err="1">
                <a:effectLst/>
                <a:latin typeface="Times New Roman" panose="02020603050405020304" pitchFamily="18" charset="0"/>
                <a:ea typeface="Times New Roman" panose="02020603050405020304" pitchFamily="18" charset="0"/>
                <a:cs typeface="B Zar" panose="00000400000000000000" pitchFamily="2" charset="-78"/>
              </a:rPr>
              <a:t>عشايري</a:t>
            </a:r>
            <a:r>
              <a:rPr lang="fa-IR" b="1" dirty="0">
                <a:effectLst/>
                <a:latin typeface="Times New Roman" panose="02020603050405020304" pitchFamily="18" charset="0"/>
                <a:ea typeface="Times New Roman" panose="02020603050405020304" pitchFamily="18" charset="0"/>
                <a:cs typeface="B Zar" panose="00000400000000000000" pitchFamily="2" charset="-78"/>
              </a:rPr>
              <a:t> با </a:t>
            </a:r>
            <a:r>
              <a:rPr lang="fa-IR" b="1" dirty="0" err="1">
                <a:effectLst/>
                <a:latin typeface="Times New Roman" panose="02020603050405020304" pitchFamily="18" charset="0"/>
                <a:ea typeface="Times New Roman" panose="02020603050405020304" pitchFamily="18" charset="0"/>
                <a:cs typeface="B Zar" panose="00000400000000000000" pitchFamily="2" charset="-78"/>
              </a:rPr>
              <a:t>فوريت</a:t>
            </a:r>
            <a:r>
              <a:rPr lang="fa-IR" b="1" dirty="0">
                <a:effectLst/>
                <a:latin typeface="Times New Roman" panose="02020603050405020304" pitchFamily="18" charset="0"/>
                <a:ea typeface="Times New Roman" panose="02020603050405020304" pitchFamily="18" charset="0"/>
                <a:cs typeface="B Zar" panose="00000400000000000000" pitchFamily="2" charset="-78"/>
              </a:rPr>
              <a:t> ارائه خدمات </a:t>
            </a:r>
            <a:r>
              <a:rPr lang="fa-IR" b="1" dirty="0" err="1">
                <a:effectLst/>
                <a:latin typeface="Times New Roman" panose="02020603050405020304" pitchFamily="18" charset="0"/>
                <a:ea typeface="Times New Roman" panose="02020603050405020304" pitchFamily="18" charset="0"/>
                <a:cs typeface="B Zar" panose="00000400000000000000" pitchFamily="2" charset="-78"/>
              </a:rPr>
              <a:t>سرپايي</a:t>
            </a:r>
            <a:r>
              <a:rPr lang="fa-IR" b="1" dirty="0">
                <a:effectLst/>
                <a:latin typeface="Times New Roman" panose="02020603050405020304" pitchFamily="18" charset="0"/>
                <a:ea typeface="Times New Roman" panose="02020603050405020304" pitchFamily="18" charset="0"/>
                <a:cs typeface="B Zar" panose="00000400000000000000" pitchFamily="2" charset="-78"/>
              </a:rPr>
              <a:t> و </a:t>
            </a:r>
            <a:r>
              <a:rPr lang="fa-IR" b="1" dirty="0" err="1">
                <a:effectLst/>
                <a:latin typeface="Times New Roman" panose="02020603050405020304" pitchFamily="18" charset="0"/>
                <a:ea typeface="Times New Roman" panose="02020603050405020304" pitchFamily="18" charset="0"/>
                <a:cs typeface="B Zar" panose="00000400000000000000" pitchFamily="2" charset="-78"/>
              </a:rPr>
              <a:t>بستري</a:t>
            </a:r>
            <a:r>
              <a:rPr lang="fa-IR" b="1" dirty="0">
                <a:effectLst/>
                <a:latin typeface="Times New Roman" panose="02020603050405020304" pitchFamily="18" charset="0"/>
                <a:ea typeface="Times New Roman" panose="02020603050405020304" pitchFamily="18" charset="0"/>
                <a:cs typeface="B Zar" panose="00000400000000000000" pitchFamily="2" charset="-78"/>
              </a:rPr>
              <a:t> سطح 2 به عنوان گام اول استقرار کامل نظام ارجاع الکترونیک مد نظر </a:t>
            </a:r>
            <a:r>
              <a:rPr lang="fa-IR" b="1" dirty="0" err="1">
                <a:effectLst/>
                <a:latin typeface="Times New Roman" panose="02020603050405020304" pitchFamily="18" charset="0"/>
                <a:ea typeface="Times New Roman" panose="02020603050405020304" pitchFamily="18" charset="0"/>
                <a:cs typeface="B Zar" panose="00000400000000000000" pitchFamily="2" charset="-78"/>
              </a:rPr>
              <a:t>مي</a:t>
            </a:r>
            <a:r>
              <a:rPr lang="fa-IR" b="1" dirty="0">
                <a:effectLst/>
                <a:latin typeface="Times New Roman" panose="02020603050405020304" pitchFamily="18" charset="0"/>
                <a:ea typeface="Times New Roman" panose="02020603050405020304" pitchFamily="18" charset="0"/>
                <a:cs typeface="B Zar" panose="00000400000000000000" pitchFamily="2" charset="-78"/>
              </a:rPr>
              <a:t> باشد. پس از آنکه سامانه های نرم افزاری سطح یک براساس سند تبادل اطلاعات، آمادگی انتقال اطلاعات فرم ارجاع الکترونیک را به سطح 2 ایجاد نمودند، پزشکان خانواده موظفند تا درصورت </a:t>
            </a:r>
            <a:r>
              <a:rPr lang="fa-IR" b="1" dirty="0" err="1">
                <a:effectLst/>
                <a:latin typeface="Times New Roman" panose="02020603050405020304" pitchFamily="18" charset="0"/>
                <a:ea typeface="Times New Roman" panose="02020603050405020304" pitchFamily="18" charset="0"/>
                <a:cs typeface="B Zar" panose="00000400000000000000" pitchFamily="2" charset="-78"/>
              </a:rPr>
              <a:t>تشخيص</a:t>
            </a:r>
            <a:r>
              <a:rPr lang="fa-IR" b="1" dirty="0">
                <a:effectLst/>
                <a:latin typeface="Times New Roman" panose="02020603050405020304" pitchFamily="18" charset="0"/>
                <a:ea typeface="Times New Roman" panose="02020603050405020304" pitchFamily="18" charset="0"/>
                <a:cs typeface="B Zar" panose="00000400000000000000" pitchFamily="2" charset="-78"/>
              </a:rPr>
              <a:t> و لزوم ادامه درمان در سطوح بالاتر، در </a:t>
            </a:r>
            <a:r>
              <a:rPr lang="fa-IR" b="1" dirty="0" err="1">
                <a:effectLst/>
                <a:latin typeface="Times New Roman" panose="02020603050405020304" pitchFamily="18" charset="0"/>
                <a:ea typeface="Times New Roman" panose="02020603050405020304" pitchFamily="18" charset="0"/>
                <a:cs typeface="B Zar" panose="00000400000000000000" pitchFamily="2" charset="-78"/>
              </a:rPr>
              <a:t>صورتي</a:t>
            </a:r>
            <a:r>
              <a:rPr lang="fa-IR" b="1" dirty="0">
                <a:effectLst/>
                <a:latin typeface="Times New Roman" panose="02020603050405020304" pitchFamily="18" charset="0"/>
                <a:ea typeface="Times New Roman" panose="02020603050405020304" pitchFamily="18" charset="0"/>
                <a:cs typeface="B Zar" panose="00000400000000000000" pitchFamily="2" charset="-78"/>
              </a:rPr>
              <a:t> که </a:t>
            </a:r>
            <a:r>
              <a:rPr lang="fa-IR" b="1" dirty="0" err="1">
                <a:effectLst/>
                <a:latin typeface="Times New Roman" panose="02020603050405020304" pitchFamily="18" charset="0"/>
                <a:ea typeface="Times New Roman" panose="02020603050405020304" pitchFamily="18" charset="0"/>
                <a:cs typeface="B Zar" panose="00000400000000000000" pitchFamily="2" charset="-78"/>
              </a:rPr>
              <a:t>بيمار</a:t>
            </a:r>
            <a:r>
              <a:rPr lang="fa-IR" b="1" dirty="0">
                <a:effectLst/>
                <a:latin typeface="Times New Roman" panose="02020603050405020304" pitchFamily="18" charset="0"/>
                <a:ea typeface="Times New Roman" panose="02020603050405020304" pitchFamily="18" charset="0"/>
                <a:cs typeface="B Zar" panose="00000400000000000000" pitchFamily="2" charset="-78"/>
              </a:rPr>
              <a:t> </a:t>
            </a:r>
            <a:r>
              <a:rPr lang="fa-IR" b="1" dirty="0" err="1">
                <a:effectLst/>
                <a:latin typeface="Times New Roman" panose="02020603050405020304" pitchFamily="18" charset="0"/>
                <a:ea typeface="Times New Roman" panose="02020603050405020304" pitchFamily="18" charset="0"/>
                <a:cs typeface="B Zar" panose="00000400000000000000" pitchFamily="2" charset="-78"/>
              </a:rPr>
              <a:t>نياز</a:t>
            </a:r>
            <a:r>
              <a:rPr lang="fa-IR" b="1" dirty="0">
                <a:effectLst/>
                <a:latin typeface="Times New Roman" panose="02020603050405020304" pitchFamily="18" charset="0"/>
                <a:ea typeface="Times New Roman" panose="02020603050405020304" pitchFamily="18" charset="0"/>
                <a:cs typeface="B Zar" panose="00000400000000000000" pitchFamily="2" charset="-78"/>
              </a:rPr>
              <a:t> به </a:t>
            </a:r>
            <a:r>
              <a:rPr lang="fa-IR" b="1" dirty="0" err="1">
                <a:effectLst/>
                <a:latin typeface="Times New Roman" panose="02020603050405020304" pitchFamily="18" charset="0"/>
                <a:ea typeface="Times New Roman" panose="02020603050405020304" pitchFamily="18" charset="0"/>
                <a:cs typeface="B Zar" panose="00000400000000000000" pitchFamily="2" charset="-78"/>
              </a:rPr>
              <a:t>دريافت</a:t>
            </a:r>
            <a:r>
              <a:rPr lang="fa-IR" b="1" dirty="0">
                <a:effectLst/>
                <a:latin typeface="Times New Roman" panose="02020603050405020304" pitchFamily="18" charset="0"/>
                <a:ea typeface="Times New Roman" panose="02020603050405020304" pitchFamily="18" charset="0"/>
                <a:cs typeface="B Zar" panose="00000400000000000000" pitchFamily="2" charset="-78"/>
              </a:rPr>
              <a:t> خدمات </a:t>
            </a:r>
            <a:r>
              <a:rPr lang="fa-IR" b="1" dirty="0" err="1">
                <a:effectLst/>
                <a:latin typeface="Times New Roman" panose="02020603050405020304" pitchFamily="18" charset="0"/>
                <a:ea typeface="Times New Roman" panose="02020603050405020304" pitchFamily="18" charset="0"/>
                <a:cs typeface="B Zar" panose="00000400000000000000" pitchFamily="2" charset="-78"/>
              </a:rPr>
              <a:t>تخصصي</a:t>
            </a:r>
            <a:r>
              <a:rPr lang="fa-IR" b="1" dirty="0">
                <a:effectLst/>
                <a:latin typeface="Times New Roman" panose="02020603050405020304" pitchFamily="18" charset="0"/>
                <a:ea typeface="Times New Roman" panose="02020603050405020304" pitchFamily="18" charset="0"/>
                <a:cs typeface="B Zar" panose="00000400000000000000" pitchFamily="2" charset="-78"/>
              </a:rPr>
              <a:t> و فوق </a:t>
            </a:r>
            <a:r>
              <a:rPr lang="fa-IR" b="1" dirty="0" err="1">
                <a:effectLst/>
                <a:latin typeface="Times New Roman" panose="02020603050405020304" pitchFamily="18" charset="0"/>
                <a:ea typeface="Times New Roman" panose="02020603050405020304" pitchFamily="18" charset="0"/>
                <a:cs typeface="B Zar" panose="00000400000000000000" pitchFamily="2" charset="-78"/>
              </a:rPr>
              <a:t>تخصصي</a:t>
            </a:r>
            <a:r>
              <a:rPr lang="fa-IR" b="1" dirty="0">
                <a:effectLst/>
                <a:latin typeface="Times New Roman" panose="02020603050405020304" pitchFamily="18" charset="0"/>
                <a:ea typeface="Times New Roman" panose="02020603050405020304" pitchFamily="18" charset="0"/>
                <a:cs typeface="B Zar" panose="00000400000000000000" pitchFamily="2" charset="-78"/>
              </a:rPr>
              <a:t> داشته باشد با </a:t>
            </a:r>
            <a:r>
              <a:rPr lang="fa-IR" b="1" dirty="0" err="1">
                <a:effectLst/>
                <a:latin typeface="Times New Roman" panose="02020603050405020304" pitchFamily="18" charset="0"/>
                <a:ea typeface="Times New Roman" panose="02020603050405020304" pitchFamily="18" charset="0"/>
                <a:cs typeface="B Zar" panose="00000400000000000000" pitchFamily="2" charset="-78"/>
              </a:rPr>
              <a:t>تکميل</a:t>
            </a:r>
            <a:r>
              <a:rPr lang="fa-IR" b="1" dirty="0">
                <a:effectLst/>
                <a:latin typeface="Times New Roman" panose="02020603050405020304" pitchFamily="18" charset="0"/>
                <a:ea typeface="Times New Roman" panose="02020603050405020304" pitchFamily="18" charset="0"/>
                <a:cs typeface="B Zar" panose="00000400000000000000" pitchFamily="2" charset="-78"/>
              </a:rPr>
              <a:t> فرم الکترونیک ارجاع، </a:t>
            </a:r>
            <a:r>
              <a:rPr lang="fa-IR" b="1" dirty="0" err="1">
                <a:effectLst/>
                <a:latin typeface="Times New Roman" panose="02020603050405020304" pitchFamily="18" charset="0"/>
                <a:ea typeface="Times New Roman" panose="02020603050405020304" pitchFamily="18" charset="0"/>
                <a:cs typeface="B Zar" panose="00000400000000000000" pitchFamily="2" charset="-78"/>
              </a:rPr>
              <a:t>بيمار</a:t>
            </a:r>
            <a:r>
              <a:rPr lang="fa-IR" b="1" dirty="0">
                <a:effectLst/>
                <a:latin typeface="Times New Roman" panose="02020603050405020304" pitchFamily="18" charset="0"/>
                <a:ea typeface="Times New Roman" panose="02020603050405020304" pitchFamily="18" charset="0"/>
                <a:cs typeface="B Zar" panose="00000400000000000000" pitchFamily="2" charset="-78"/>
              </a:rPr>
              <a:t> را به سطح </a:t>
            </a:r>
            <a:r>
              <a:rPr lang="fa-IR" b="1" dirty="0" err="1">
                <a:effectLst/>
                <a:latin typeface="Times New Roman" panose="02020603050405020304" pitchFamily="18" charset="0"/>
                <a:ea typeface="Times New Roman" panose="02020603050405020304" pitchFamily="18" charset="0"/>
                <a:cs typeface="B Zar" panose="00000400000000000000" pitchFamily="2" charset="-78"/>
              </a:rPr>
              <a:t>تخصصي</a:t>
            </a:r>
            <a:r>
              <a:rPr lang="fa-IR" b="1" dirty="0">
                <a:effectLst/>
                <a:latin typeface="Times New Roman" panose="02020603050405020304" pitchFamily="18" charset="0"/>
                <a:ea typeface="Times New Roman" panose="02020603050405020304" pitchFamily="18" charset="0"/>
                <a:cs typeface="B Zar" panose="00000400000000000000" pitchFamily="2" charset="-78"/>
              </a:rPr>
              <a:t> طرف قرارداد در </a:t>
            </a:r>
            <a:r>
              <a:rPr lang="fa-IR" b="1" dirty="0" err="1">
                <a:effectLst/>
                <a:latin typeface="Times New Roman" panose="02020603050405020304" pitchFamily="18" charset="0"/>
                <a:ea typeface="Times New Roman" panose="02020603050405020304" pitchFamily="18" charset="0"/>
                <a:cs typeface="B Zar" panose="00000400000000000000" pitchFamily="2" charset="-78"/>
              </a:rPr>
              <a:t>مسير</a:t>
            </a:r>
            <a:r>
              <a:rPr lang="fa-IR" b="1" dirty="0">
                <a:effectLst/>
                <a:latin typeface="Times New Roman" panose="02020603050405020304" pitchFamily="18" charset="0"/>
                <a:ea typeface="Times New Roman" panose="02020603050405020304" pitchFamily="18" charset="0"/>
                <a:cs typeface="B Zar" panose="00000400000000000000" pitchFamily="2" charset="-78"/>
              </a:rPr>
              <a:t> ارجاع آموزش و </a:t>
            </a:r>
            <a:r>
              <a:rPr lang="fa-IR" b="1" dirty="0" err="1">
                <a:effectLst/>
                <a:latin typeface="Times New Roman" panose="02020603050405020304" pitchFamily="18" charset="0"/>
                <a:ea typeface="Times New Roman" panose="02020603050405020304" pitchFamily="18" charset="0"/>
                <a:cs typeface="B Zar" panose="00000400000000000000" pitchFamily="2" charset="-78"/>
              </a:rPr>
              <a:t>هدايت</a:t>
            </a:r>
            <a:r>
              <a:rPr lang="fa-IR" b="1" dirty="0">
                <a:effectLst/>
                <a:latin typeface="Times New Roman" panose="02020603050405020304" pitchFamily="18" charset="0"/>
                <a:ea typeface="Times New Roman" panose="02020603050405020304" pitchFamily="18" charset="0"/>
                <a:cs typeface="B Zar" panose="00000400000000000000" pitchFamily="2" charset="-78"/>
              </a:rPr>
              <a:t> </a:t>
            </a:r>
            <a:r>
              <a:rPr lang="fa-IR" b="1" dirty="0" err="1">
                <a:effectLst/>
                <a:latin typeface="Times New Roman" panose="02020603050405020304" pitchFamily="18" charset="0"/>
                <a:ea typeface="Times New Roman" panose="02020603050405020304" pitchFamily="18" charset="0"/>
                <a:cs typeface="B Zar" panose="00000400000000000000" pitchFamily="2" charset="-78"/>
              </a:rPr>
              <a:t>نمايند</a:t>
            </a:r>
            <a:r>
              <a:rPr lang="fa-IR" b="1" dirty="0">
                <a:effectLst/>
                <a:latin typeface="Times New Roman" panose="02020603050405020304" pitchFamily="18" charset="0"/>
                <a:ea typeface="Times New Roman" panose="02020603050405020304" pitchFamily="18" charset="0"/>
                <a:cs typeface="B Zar" panose="00000400000000000000" pitchFamily="2" charset="-78"/>
              </a:rPr>
              <a:t>. در این فرآیند پس از صدور </a:t>
            </a:r>
            <a:r>
              <a:rPr lang="fa-IR" b="1" dirty="0" err="1">
                <a:effectLst/>
                <a:latin typeface="Times New Roman" panose="02020603050405020304" pitchFamily="18" charset="0"/>
                <a:ea typeface="Times New Roman" panose="02020603050405020304" pitchFamily="18" charset="0"/>
                <a:cs typeface="B Zar" panose="00000400000000000000" pitchFamily="2" charset="-78"/>
              </a:rPr>
              <a:t>شناسه</a:t>
            </a:r>
            <a:r>
              <a:rPr lang="fa-IR" b="1" dirty="0">
                <a:effectLst/>
                <a:latin typeface="Times New Roman" panose="02020603050405020304" pitchFamily="18" charset="0"/>
                <a:ea typeface="Times New Roman" panose="02020603050405020304" pitchFamily="18" charset="0"/>
                <a:cs typeface="B Zar" panose="00000400000000000000" pitchFamily="2" charset="-78"/>
              </a:rPr>
              <a:t> ارجاع توسط بیمه سلامت، مراکز ارائه دهنده خدمات سطح 2 امکان پذیرش بیمار در راستای نظام ارجاع الکترونیک را خواهند داشت</a:t>
            </a:r>
            <a:r>
              <a:rPr lang="fa-IR" b="1" dirty="0">
                <a:effectLst/>
                <a:latin typeface="Times New Roman" panose="02020603050405020304" pitchFamily="18" charset="0"/>
                <a:ea typeface="Times New Roman" panose="02020603050405020304" pitchFamily="18" charset="0"/>
                <a:cs typeface="B Nazanin" panose="00000400000000000000" pitchFamily="2" charset="-78"/>
              </a:rPr>
              <a:t>.</a:t>
            </a:r>
            <a:endParaRPr lang="en-US" b="1" dirty="0">
              <a:effectLst/>
              <a:latin typeface="Times New Roman" panose="02020603050405020304" pitchFamily="18" charset="0"/>
              <a:ea typeface="Times New Roman" panose="02020603050405020304" pitchFamily="18" charset="0"/>
            </a:endParaRPr>
          </a:p>
          <a:p>
            <a:pPr algn="just" rtl="1">
              <a:spcAft>
                <a:spcPts val="0"/>
              </a:spcAft>
            </a:pPr>
            <a:r>
              <a:rPr lang="fa-IR" b="1" dirty="0">
                <a:effectLst/>
                <a:latin typeface="Times New Roman" panose="02020603050405020304" pitchFamily="18" charset="0"/>
                <a:ea typeface="Times New Roman" panose="02020603050405020304" pitchFamily="18" charset="0"/>
                <a:cs typeface="B Zar" panose="00000400000000000000" pitchFamily="2" charset="-78"/>
              </a:rPr>
              <a:t>لازم است جهت جلوگیری از ارجاع معکوس، ترتیبی اتخاذ گردد تا پذیرش بستری بیماران دارای دفترچه بیمه روستایی غیر اورژانسی در بیمارستانهای دولتی تحت پوشش دانشگاه با رعایت نظام ارجاع صورت گیرد.</a:t>
            </a:r>
            <a:endParaRPr lang="en-US" b="1"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54202431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0621" y="2133600"/>
            <a:ext cx="10873991" cy="3777622"/>
          </a:xfrm>
        </p:spPr>
        <p:txBody>
          <a:bodyPr/>
          <a:lstStyle/>
          <a:p>
            <a:pPr algn="just"/>
            <a:r>
              <a:rPr lang="fa-IR" b="1" dirty="0">
                <a:latin typeface="Times New Roman" panose="02020603050405020304" pitchFamily="18" charset="0"/>
                <a:ea typeface="Times New Roman" panose="02020603050405020304" pitchFamily="18" charset="0"/>
                <a:cs typeface="B Zar" panose="00000400000000000000" pitchFamily="2" charset="-78"/>
              </a:rPr>
              <a:t>پرداختی به مراقب سلامت دهان از طریق خرید خدمات، به صورت شرکتی و معادل قانون کار و از محل اعتبارات سرانه خدمات سلامت  دهان  دندان پیش بینی شده و می بایست صورت پذیرد.</a:t>
            </a:r>
            <a:endParaRPr lang="en-US" b="1" dirty="0">
              <a:latin typeface="Times New Roman" panose="02020603050405020304" pitchFamily="18" charset="0"/>
              <a:ea typeface="Times New Roman" panose="02020603050405020304" pitchFamily="18" charset="0"/>
            </a:endParaRPr>
          </a:p>
          <a:p>
            <a:endParaRPr lang="en-US" dirty="0"/>
          </a:p>
          <a:p>
            <a:endParaRPr lang="en-US" dirty="0"/>
          </a:p>
        </p:txBody>
      </p:sp>
      <p:sp>
        <p:nvSpPr>
          <p:cNvPr id="4" name="Title 1"/>
          <p:cNvSpPr>
            <a:spLocks noGrp="1"/>
          </p:cNvSpPr>
          <p:nvPr>
            <p:ph type="title"/>
          </p:nvPr>
        </p:nvSpPr>
        <p:spPr/>
        <p:txBody>
          <a:bodyPr>
            <a:normAutofit/>
          </a:bodyPr>
          <a:lstStyle/>
          <a:p>
            <a:pPr algn="ctr"/>
            <a:r>
              <a:rPr lang="fa-IR" sz="3200" b="1" dirty="0">
                <a:effectLst/>
                <a:latin typeface="Times New Roman" panose="02020603050405020304" pitchFamily="18" charset="0"/>
                <a:ea typeface="Times New Roman" panose="02020603050405020304" pitchFamily="18" charset="0"/>
                <a:cs typeface="B Titr" panose="00000700000000000000" pitchFamily="2" charset="-78"/>
              </a:rPr>
              <a:t>مکانیسم پرداخت مراقب سلامت دهان</a:t>
            </a:r>
            <a:endParaRPr lang="en-US" sz="3200" dirty="0"/>
          </a:p>
        </p:txBody>
      </p:sp>
    </p:spTree>
    <p:extLst>
      <p:ext uri="{BB962C8B-B14F-4D97-AF65-F5344CB8AC3E}">
        <p14:creationId xmlns:p14="http://schemas.microsoft.com/office/powerpoint/2010/main" val="2047351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dirty="0"/>
              <a:t>ماده 6 بند 6</a:t>
            </a:r>
            <a:endParaRPr lang="en-US" sz="3600" dirty="0">
              <a:solidFill>
                <a:srgbClr val="C00000"/>
              </a:solidFill>
            </a:endParaRPr>
          </a:p>
        </p:txBody>
      </p:sp>
      <p:sp>
        <p:nvSpPr>
          <p:cNvPr id="3" name="Content Placeholder 2"/>
          <p:cNvSpPr>
            <a:spLocks noGrp="1"/>
          </p:cNvSpPr>
          <p:nvPr>
            <p:ph idx="1"/>
          </p:nvPr>
        </p:nvSpPr>
        <p:spPr>
          <a:xfrm>
            <a:off x="309093" y="1371600"/>
            <a:ext cx="11784169" cy="5486399"/>
          </a:xfrm>
        </p:spPr>
        <p:txBody>
          <a:bodyPr>
            <a:noAutofit/>
          </a:bodyPr>
          <a:lstStyle/>
          <a:p>
            <a:pPr>
              <a:lnSpc>
                <a:spcPct val="150000"/>
              </a:lnSpc>
            </a:pPr>
            <a:r>
              <a:rPr lang="fa-IR" sz="2400" b="1" dirty="0"/>
              <a:t>مراقب سلامت دهان (دستیار دندانپزشك): </a:t>
            </a:r>
            <a:r>
              <a:rPr lang="fa-IR" sz="2400" dirty="0"/>
              <a:t>به ازاي هر دندانپزشك/ بهداشتكار دهان و دندان، </a:t>
            </a:r>
            <a:r>
              <a:rPr lang="fa-IR" sz="2400" dirty="0">
                <a:solidFill>
                  <a:schemeClr val="tx1"/>
                </a:solidFill>
              </a:rPr>
              <a:t>با حداقل -روزانه 4 ساعت خدمات دندانپزشكي (با یونيت) در مركز خدمات جامع سلامت یك نفر مراقب سلامت دهان بااولویت كاردان بهداشت دهان/ پرستاري دندانپزشكي و در صورت نبود این نيروها، یك نفر نيروي بومي با حداقل مدرك دیپلم و گواهي آموزشي طي شده مورد تایيد معاونت بهداشتي دانشگاه علوم پزشكي تعيين مي گردد. این فرد بایستي در موارد دهگردشي همراه دندانپزشك/ بهداشتكار دهان و دندان حضو</a:t>
            </a:r>
            <a:r>
              <a:rPr lang="fa-IR" sz="2400" dirty="0"/>
              <a:t>ر یابد.</a:t>
            </a:r>
          </a:p>
          <a:p>
            <a:pPr>
              <a:lnSpc>
                <a:spcPct val="150000"/>
              </a:lnSpc>
            </a:pPr>
            <a:r>
              <a:rPr lang="fa-IR" sz="2400" b="1" dirty="0">
                <a:solidFill>
                  <a:srgbClr val="FF0000"/>
                </a:solidFill>
              </a:rPr>
              <a:t>سایر نیروهای بهداشتی مورد نیاز تیم سلامت جهت بکارگیری در برنامه پزشک خانواده:</a:t>
            </a:r>
            <a:endParaRPr lang="en-US" sz="2400" b="1" dirty="0">
              <a:solidFill>
                <a:srgbClr val="FF0000"/>
              </a:solidFill>
            </a:endParaRPr>
          </a:p>
          <a:p>
            <a:pPr algn="just"/>
            <a:r>
              <a:rPr lang="fa-IR" sz="2400" kern="0" dirty="0">
                <a:latin typeface="Times New Roman" panose="02020603050405020304" pitchFamily="18" charset="0"/>
                <a:ea typeface="Times New Roman" panose="02020603050405020304" pitchFamily="18" charset="0"/>
                <a:cs typeface="B Zar" panose="00000400000000000000" pitchFamily="2" charset="-78"/>
              </a:rPr>
              <a:t>- پرستار/ بهیار </a:t>
            </a:r>
            <a:endParaRPr lang="en-US" sz="2400" kern="0" dirty="0">
              <a:latin typeface="Times New Roman" panose="02020603050405020304" pitchFamily="18" charset="0"/>
              <a:ea typeface="Times New Roman" panose="02020603050405020304" pitchFamily="18" charset="0"/>
            </a:endParaRPr>
          </a:p>
          <a:p>
            <a:pPr algn="just"/>
            <a:r>
              <a:rPr lang="fa-IR" sz="2400" kern="0" dirty="0">
                <a:latin typeface="Times New Roman" panose="02020603050405020304" pitchFamily="18" charset="0"/>
                <a:ea typeface="Times New Roman" panose="02020603050405020304" pitchFamily="18" charset="0"/>
                <a:cs typeface="B Zar" panose="00000400000000000000" pitchFamily="2" charset="-78"/>
              </a:rPr>
              <a:t>- کاردان/کارشناس بهداشت خانواده و مبارزه با بیماریها </a:t>
            </a:r>
            <a:r>
              <a:rPr lang="en-US" sz="2400" kern="0" dirty="0">
                <a:latin typeface="Times New Roman" panose="02020603050405020304" pitchFamily="18" charset="0"/>
                <a:ea typeface="Times New Roman" panose="02020603050405020304" pitchFamily="18" charset="0"/>
                <a:cs typeface="B Zar" panose="00000400000000000000" pitchFamily="2" charset="-78"/>
              </a:rPr>
              <a:t>)</a:t>
            </a:r>
            <a:r>
              <a:rPr lang="fa-IR" sz="2400" kern="0" dirty="0">
                <a:latin typeface="Times New Roman" panose="02020603050405020304" pitchFamily="18" charset="0"/>
                <a:ea typeface="Times New Roman" panose="02020603050405020304" pitchFamily="18" charset="0"/>
                <a:cs typeface="B Zar" panose="00000400000000000000" pitchFamily="2" charset="-78"/>
              </a:rPr>
              <a:t>مراقب سلامت ناظر</a:t>
            </a:r>
            <a:r>
              <a:rPr lang="en-US" sz="2400" kern="0" dirty="0">
                <a:latin typeface="Times New Roman" panose="02020603050405020304" pitchFamily="18" charset="0"/>
                <a:ea typeface="Times New Roman" panose="02020603050405020304" pitchFamily="18" charset="0"/>
                <a:cs typeface="B Zar" panose="00000400000000000000" pitchFamily="2" charset="-78"/>
              </a:rPr>
              <a:t>(</a:t>
            </a:r>
            <a:endParaRPr lang="en-US" sz="2400" kern="0" dirty="0">
              <a:latin typeface="Times New Roman" panose="02020603050405020304" pitchFamily="18" charset="0"/>
              <a:ea typeface="Times New Roman" panose="02020603050405020304" pitchFamily="18" charset="0"/>
            </a:endParaRPr>
          </a:p>
          <a:p>
            <a:pPr algn="just"/>
            <a:r>
              <a:rPr lang="fa-IR" sz="2400" kern="0" dirty="0">
                <a:latin typeface="Times New Roman" panose="02020603050405020304" pitchFamily="18" charset="0"/>
                <a:ea typeface="Times New Roman" panose="02020603050405020304" pitchFamily="18" charset="0"/>
                <a:cs typeface="B Zar" panose="00000400000000000000" pitchFamily="2" charset="-78"/>
              </a:rPr>
              <a:t>- کاردان/ کارشناس بهداشت محیط و حرفه ای </a:t>
            </a:r>
            <a:endParaRPr lang="en-US" sz="2400" kern="0" dirty="0">
              <a:latin typeface="Times New Roman" panose="02020603050405020304" pitchFamily="18" charset="0"/>
              <a:ea typeface="Times New Roman" panose="02020603050405020304" pitchFamily="18" charset="0"/>
            </a:endParaRPr>
          </a:p>
          <a:p>
            <a:pPr algn="just"/>
            <a:r>
              <a:rPr lang="fa-IR" sz="2400" kern="0" dirty="0">
                <a:solidFill>
                  <a:schemeClr val="tx1"/>
                </a:solidFill>
                <a:latin typeface="Times New Roman" panose="02020603050405020304" pitchFamily="18" charset="0"/>
                <a:ea typeface="Times New Roman" panose="02020603050405020304" pitchFamily="18" charset="0"/>
                <a:cs typeface="B Zar" panose="00000400000000000000" pitchFamily="2" charset="-78"/>
              </a:rPr>
              <a:t>- کارشناس روانشناسی بالینی </a:t>
            </a:r>
            <a:endParaRPr lang="en-US" sz="2400" kern="0" dirty="0">
              <a:solidFill>
                <a:schemeClr val="tx1"/>
              </a:solidFill>
              <a:latin typeface="Times New Roman" panose="02020603050405020304" pitchFamily="18" charset="0"/>
              <a:ea typeface="Times New Roman" panose="02020603050405020304" pitchFamily="18" charset="0"/>
            </a:endParaRPr>
          </a:p>
          <a:p>
            <a:pPr algn="just"/>
            <a:r>
              <a:rPr lang="fa-IR" sz="2400" kern="0" dirty="0">
                <a:solidFill>
                  <a:schemeClr val="tx1"/>
                </a:solidFill>
                <a:latin typeface="Times New Roman" panose="02020603050405020304" pitchFamily="18" charset="0"/>
                <a:ea typeface="Times New Roman" panose="02020603050405020304" pitchFamily="18" charset="0"/>
                <a:cs typeface="B Zar" panose="00000400000000000000" pitchFamily="2" charset="-78"/>
              </a:rPr>
              <a:t>- کارشناس تغذیه </a:t>
            </a:r>
            <a:endParaRPr lang="en-US" sz="2400" kern="0" dirty="0">
              <a:solidFill>
                <a:schemeClr val="tx1"/>
              </a:solidFill>
              <a:latin typeface="Times New Roman" panose="02020603050405020304" pitchFamily="18" charset="0"/>
              <a:ea typeface="Times New Roman" panose="02020603050405020304" pitchFamily="18" charset="0"/>
            </a:endParaRPr>
          </a:p>
          <a:p>
            <a:pPr algn="just"/>
            <a:r>
              <a:rPr lang="fa-IR" sz="2400" dirty="0">
                <a:latin typeface="Times New Roman" panose="02020603050405020304" pitchFamily="18" charset="0"/>
                <a:ea typeface="Times New Roman" panose="02020603050405020304" pitchFamily="18" charset="0"/>
              </a:rPr>
              <a:t> </a:t>
            </a:r>
            <a:endParaRPr lang="en-US" sz="2400" dirty="0">
              <a:latin typeface="Times New Roman" panose="02020603050405020304" pitchFamily="18" charset="0"/>
              <a:ea typeface="Times New Roman" panose="02020603050405020304" pitchFamily="18" charset="0"/>
            </a:endParaRPr>
          </a:p>
          <a:p>
            <a:pPr>
              <a:lnSpc>
                <a:spcPct val="150000"/>
              </a:lnSpc>
            </a:pPr>
            <a:endParaRPr lang="en-US"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963308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normAutofit/>
          </a:bodyPr>
          <a:lstStyle/>
          <a:p>
            <a:pPr algn="ctr"/>
            <a:r>
              <a:rPr lang="fa-IR" sz="3200" dirty="0"/>
              <a:t>مکانیسم پرداخت دندانپزشک</a:t>
            </a:r>
            <a:endParaRPr lang="en-US" sz="3200" dirty="0"/>
          </a:p>
        </p:txBody>
      </p:sp>
      <mc:AlternateContent xmlns:mc="http://schemas.openxmlformats.org/markup-compatibility/2006" xmlns:a14="http://schemas.microsoft.com/office/drawing/2010/main">
        <mc:Choice Requires="a14">
          <p:sp>
            <p:nvSpPr>
              <p:cNvPr id="6" name="Content Placeholder 2"/>
              <p:cNvSpPr>
                <a:spLocks noGrp="1"/>
              </p:cNvSpPr>
              <p:nvPr>
                <p:ph idx="1"/>
              </p:nvPr>
            </p:nvSpPr>
            <p:spPr>
              <a:xfrm>
                <a:off x="725214" y="1652954"/>
                <a:ext cx="10779398" cy="4258268"/>
              </a:xfrm>
            </p:spPr>
            <p:txBody>
              <a:bodyPr>
                <a:normAutofit fontScale="77500" lnSpcReduction="20000"/>
              </a:bodyPr>
              <a:lstStyle/>
              <a:p>
                <a:pPr algn="just" rtl="1">
                  <a:spcAft>
                    <a:spcPts val="0"/>
                  </a:spcAft>
                </a:pPr>
                <a:r>
                  <a:rPr lang="fa-IR" b="1" kern="0" dirty="0">
                    <a:effectLst/>
                    <a:latin typeface="Times New Roman" panose="02020603050405020304" pitchFamily="18" charset="0"/>
                    <a:ea typeface="Times New Roman" panose="02020603050405020304" pitchFamily="18" charset="0"/>
                    <a:cs typeface="B Zar" panose="00000400000000000000" pitchFamily="2" charset="-78"/>
                  </a:rPr>
                  <a:t>در محاسبات فوق شامل مدت زمان خدمت، زمان قبل و پس از شروع خدمت، بی حسی و غیره می باشد. فعالیت آموزشی و معاینه در متوسط مدت زمان انجام خدمت لحاظ شده است. در محاسبه مدت زمان انجام خدمت، حداکثر خدمت قابل قبول در یک شیفت 4 ساعته با </a:t>
                </a:r>
                <a:r>
                  <a:rPr lang="fa-IR" b="1" kern="0" dirty="0" err="1">
                    <a:effectLst/>
                    <a:latin typeface="Times New Roman" panose="02020603050405020304" pitchFamily="18" charset="0"/>
                    <a:ea typeface="Times New Roman" panose="02020603050405020304" pitchFamily="18" charset="0"/>
                    <a:cs typeface="B Zar" panose="00000400000000000000" pitchFamily="2" charset="-78"/>
                  </a:rPr>
                  <a:t>یونیت</a:t>
                </a:r>
                <a:r>
                  <a:rPr lang="fa-IR" b="1" kern="0" dirty="0">
                    <a:effectLst/>
                    <a:latin typeface="Times New Roman" panose="02020603050405020304" pitchFamily="18" charset="0"/>
                    <a:ea typeface="Times New Roman" panose="02020603050405020304" pitchFamily="18" charset="0"/>
                    <a:cs typeface="B Zar" panose="00000400000000000000" pitchFamily="2" charset="-78"/>
                  </a:rPr>
                  <a:t>، حداکثر 240 دقیقه می باشد.</a:t>
                </a:r>
                <a:endParaRPr lang="en-US" b="1" kern="0" dirty="0">
                  <a:effectLst/>
                  <a:latin typeface="Times New Roman" panose="02020603050405020304" pitchFamily="18" charset="0"/>
                  <a:ea typeface="Times New Roman" panose="02020603050405020304" pitchFamily="18" charset="0"/>
                </a:endParaRPr>
              </a:p>
              <a:p>
                <a:pPr algn="just" rtl="1">
                  <a:spcAft>
                    <a:spcPts val="0"/>
                  </a:spcAft>
                </a:pPr>
                <a:r>
                  <a:rPr lang="fa-IR" b="1" kern="0" dirty="0">
                    <a:effectLst/>
                    <a:latin typeface="Times New Roman" panose="02020603050405020304" pitchFamily="18" charset="0"/>
                    <a:ea typeface="Times New Roman" panose="02020603050405020304" pitchFamily="18" charset="0"/>
                    <a:cs typeface="B Zar" panose="00000400000000000000" pitchFamily="2" charset="-78"/>
                  </a:rPr>
                  <a:t>برای محاسبه تعهد ماهیانه، زمان خدمات انجام شده در شیفت های موظف در طول هر ماه جمع و به روش زیر محاسبه انجام می شود.</a:t>
                </a:r>
                <a:endParaRPr lang="en-US" b="1" kern="0" dirty="0">
                  <a:effectLst/>
                  <a:latin typeface="Times New Roman" panose="02020603050405020304" pitchFamily="18" charset="0"/>
                  <a:ea typeface="Times New Roman" panose="02020603050405020304" pitchFamily="18" charset="0"/>
                </a:endParaRPr>
              </a:p>
              <a:p>
                <a:pPr algn="just" rtl="1">
                  <a:spcAft>
                    <a:spcPts val="0"/>
                  </a:spcAft>
                </a:pPr>
                <a:r>
                  <a:rPr lang="fa-IR" b="1" kern="0" dirty="0">
                    <a:effectLst/>
                    <a:latin typeface="Times New Roman" panose="02020603050405020304" pitchFamily="18" charset="0"/>
                    <a:ea typeface="Times New Roman" panose="02020603050405020304" pitchFamily="18" charset="0"/>
                    <a:cs typeface="B Zar" panose="00000400000000000000" pitchFamily="2" charset="-78"/>
                  </a:rPr>
                  <a:t>نحوه محاسبه دریافتی=</a:t>
                </a:r>
                <a14:m>
                  <m:oMath xmlns:m="http://schemas.openxmlformats.org/officeDocument/2006/math">
                    <m:f>
                      <m:fPr>
                        <m:ctrlPr>
                          <a:rPr lang="en-US" b="1" i="1" kern="0">
                            <a:effectLst/>
                            <a:latin typeface="Cambria Math" panose="02040503050406030204" pitchFamily="18" charset="0"/>
                            <a:ea typeface="Times New Roman" panose="02020603050405020304" pitchFamily="18" charset="0"/>
                            <a:cs typeface="B Zar" panose="00000400000000000000" pitchFamily="2" charset="-78"/>
                          </a:rPr>
                        </m:ctrlPr>
                      </m:fPr>
                      <m:num>
                        <m:r>
                          <a:rPr lang="fa-IR" b="1" kern="0">
                            <a:effectLst/>
                            <a:latin typeface="Cambria Math" panose="02040503050406030204" pitchFamily="18" charset="0"/>
                            <a:ea typeface="Times New Roman" panose="02020603050405020304" pitchFamily="18" charset="0"/>
                            <a:cs typeface="B Zar" panose="00000400000000000000" pitchFamily="2" charset="-78"/>
                          </a:rPr>
                          <m:t>دقیقه</m:t>
                        </m:r>
                        <m:r>
                          <a:rPr lang="fa-IR" b="1" kern="0">
                            <a:effectLst/>
                            <a:latin typeface="Cambria Math" panose="02040503050406030204" pitchFamily="18" charset="0"/>
                            <a:ea typeface="Times New Roman" panose="02020603050405020304" pitchFamily="18" charset="0"/>
                            <a:cs typeface="B Zar" panose="00000400000000000000" pitchFamily="2" charset="-78"/>
                          </a:rPr>
                          <m:t> </m:t>
                        </m:r>
                        <m:r>
                          <a:rPr lang="fa-IR" b="1" kern="0">
                            <a:effectLst/>
                            <a:latin typeface="Cambria Math" panose="02040503050406030204" pitchFamily="18" charset="0"/>
                            <a:ea typeface="Times New Roman" panose="02020603050405020304" pitchFamily="18" charset="0"/>
                            <a:cs typeface="B Zar" panose="00000400000000000000" pitchFamily="2" charset="-78"/>
                          </a:rPr>
                          <m:t>حسب</m:t>
                        </m:r>
                        <m:r>
                          <a:rPr lang="fa-IR" b="1" kern="0">
                            <a:effectLst/>
                            <a:latin typeface="Cambria Math" panose="02040503050406030204" pitchFamily="18" charset="0"/>
                            <a:ea typeface="Times New Roman" panose="02020603050405020304" pitchFamily="18" charset="0"/>
                            <a:cs typeface="B Zar" panose="00000400000000000000" pitchFamily="2" charset="-78"/>
                          </a:rPr>
                          <m:t> </m:t>
                        </m:r>
                        <m:r>
                          <a:rPr lang="fa-IR" b="1" kern="0">
                            <a:effectLst/>
                            <a:latin typeface="Cambria Math" panose="02040503050406030204" pitchFamily="18" charset="0"/>
                            <a:ea typeface="Times New Roman" panose="02020603050405020304" pitchFamily="18" charset="0"/>
                            <a:cs typeface="B Zar" panose="00000400000000000000" pitchFamily="2" charset="-78"/>
                          </a:rPr>
                          <m:t>بر</m:t>
                        </m:r>
                        <m:r>
                          <a:rPr lang="fa-IR" b="1" kern="0">
                            <a:effectLst/>
                            <a:latin typeface="Cambria Math" panose="02040503050406030204" pitchFamily="18" charset="0"/>
                            <a:ea typeface="Times New Roman" panose="02020603050405020304" pitchFamily="18" charset="0"/>
                            <a:cs typeface="B Zar" panose="00000400000000000000" pitchFamily="2" charset="-78"/>
                          </a:rPr>
                          <m:t> </m:t>
                        </m:r>
                        <m:r>
                          <a:rPr lang="fa-IR" b="1" kern="0">
                            <a:effectLst/>
                            <a:latin typeface="Cambria Math" panose="02040503050406030204" pitchFamily="18" charset="0"/>
                            <a:ea typeface="Times New Roman" panose="02020603050405020304" pitchFamily="18" charset="0"/>
                            <a:cs typeface="B Zar" panose="00000400000000000000" pitchFamily="2" charset="-78"/>
                          </a:rPr>
                          <m:t>ماه</m:t>
                        </m:r>
                        <m:r>
                          <a:rPr lang="fa-IR" b="1" kern="0">
                            <a:effectLst/>
                            <a:latin typeface="Cambria Math" panose="02040503050406030204" pitchFamily="18" charset="0"/>
                            <a:ea typeface="Times New Roman" panose="02020603050405020304" pitchFamily="18" charset="0"/>
                            <a:cs typeface="B Zar" panose="00000400000000000000" pitchFamily="2" charset="-78"/>
                          </a:rPr>
                          <m:t> </m:t>
                        </m:r>
                        <m:r>
                          <a:rPr lang="fa-IR" b="1" kern="0">
                            <a:effectLst/>
                            <a:latin typeface="Cambria Math" panose="02040503050406030204" pitchFamily="18" charset="0"/>
                            <a:ea typeface="Times New Roman" panose="02020603050405020304" pitchFamily="18" charset="0"/>
                            <a:cs typeface="B Zar" panose="00000400000000000000" pitchFamily="2" charset="-78"/>
                          </a:rPr>
                          <m:t>در</m:t>
                        </m:r>
                        <m:r>
                          <a:rPr lang="fa-IR" b="1" kern="0">
                            <a:effectLst/>
                            <a:latin typeface="Cambria Math" panose="02040503050406030204" pitchFamily="18" charset="0"/>
                            <a:ea typeface="Times New Roman" panose="02020603050405020304" pitchFamily="18" charset="0"/>
                            <a:cs typeface="B Zar" panose="00000400000000000000" pitchFamily="2" charset="-78"/>
                          </a:rPr>
                          <m:t> </m:t>
                        </m:r>
                        <m:r>
                          <a:rPr lang="fa-IR" b="1" kern="0">
                            <a:effectLst/>
                            <a:latin typeface="Cambria Math" panose="02040503050406030204" pitchFamily="18" charset="0"/>
                            <a:ea typeface="Times New Roman" panose="02020603050405020304" pitchFamily="18" charset="0"/>
                            <a:cs typeface="B Zar" panose="00000400000000000000" pitchFamily="2" charset="-78"/>
                          </a:rPr>
                          <m:t>شده</m:t>
                        </m:r>
                        <m:r>
                          <a:rPr lang="fa-IR" b="1" kern="0">
                            <a:effectLst/>
                            <a:latin typeface="Cambria Math" panose="02040503050406030204" pitchFamily="18" charset="0"/>
                            <a:ea typeface="Times New Roman" panose="02020603050405020304" pitchFamily="18" charset="0"/>
                            <a:cs typeface="B Zar" panose="00000400000000000000" pitchFamily="2" charset="-78"/>
                          </a:rPr>
                          <m:t> </m:t>
                        </m:r>
                        <m:r>
                          <a:rPr lang="fa-IR" b="1" kern="0">
                            <a:effectLst/>
                            <a:latin typeface="Cambria Math" panose="02040503050406030204" pitchFamily="18" charset="0"/>
                            <a:ea typeface="Times New Roman" panose="02020603050405020304" pitchFamily="18" charset="0"/>
                            <a:cs typeface="B Zar" panose="00000400000000000000" pitchFamily="2" charset="-78"/>
                          </a:rPr>
                          <m:t>انجام</m:t>
                        </m:r>
                        <m:r>
                          <a:rPr lang="fa-IR" b="1" kern="0">
                            <a:effectLst/>
                            <a:latin typeface="Cambria Math" panose="02040503050406030204" pitchFamily="18" charset="0"/>
                            <a:ea typeface="Times New Roman" panose="02020603050405020304" pitchFamily="18" charset="0"/>
                            <a:cs typeface="B Zar" panose="00000400000000000000" pitchFamily="2" charset="-78"/>
                          </a:rPr>
                          <m:t> </m:t>
                        </m:r>
                        <m:r>
                          <a:rPr lang="fa-IR" b="1" kern="0">
                            <a:effectLst/>
                            <a:latin typeface="Cambria Math" panose="02040503050406030204" pitchFamily="18" charset="0"/>
                            <a:ea typeface="Times New Roman" panose="02020603050405020304" pitchFamily="18" charset="0"/>
                            <a:cs typeface="B Zar" panose="00000400000000000000" pitchFamily="2" charset="-78"/>
                          </a:rPr>
                          <m:t>خدمات</m:t>
                        </m:r>
                        <m:r>
                          <a:rPr lang="fa-IR" b="1" kern="0">
                            <a:effectLst/>
                            <a:latin typeface="Cambria Math" panose="02040503050406030204" pitchFamily="18" charset="0"/>
                            <a:ea typeface="Times New Roman" panose="02020603050405020304" pitchFamily="18" charset="0"/>
                            <a:cs typeface="B Zar" panose="00000400000000000000" pitchFamily="2" charset="-78"/>
                          </a:rPr>
                          <m:t> </m:t>
                        </m:r>
                        <m:r>
                          <a:rPr lang="fa-IR" b="1" kern="0">
                            <a:effectLst/>
                            <a:latin typeface="Cambria Math" panose="02040503050406030204" pitchFamily="18" charset="0"/>
                            <a:ea typeface="Times New Roman" panose="02020603050405020304" pitchFamily="18" charset="0"/>
                            <a:cs typeface="B Zar" panose="00000400000000000000" pitchFamily="2" charset="-78"/>
                          </a:rPr>
                          <m:t>زمان</m:t>
                        </m:r>
                        <m:r>
                          <a:rPr lang="fa-IR" b="1" kern="0">
                            <a:effectLst/>
                            <a:latin typeface="Cambria Math" panose="02040503050406030204" pitchFamily="18" charset="0"/>
                            <a:ea typeface="Times New Roman" panose="02020603050405020304" pitchFamily="18" charset="0"/>
                            <a:cs typeface="B Zar" panose="00000400000000000000" pitchFamily="2" charset="-78"/>
                          </a:rPr>
                          <m:t> </m:t>
                        </m:r>
                        <m:r>
                          <a:rPr lang="fa-IR" b="1" kern="0">
                            <a:effectLst/>
                            <a:latin typeface="Cambria Math" panose="02040503050406030204" pitchFamily="18" charset="0"/>
                            <a:ea typeface="Times New Roman" panose="02020603050405020304" pitchFamily="18" charset="0"/>
                            <a:cs typeface="B Zar" panose="00000400000000000000" pitchFamily="2" charset="-78"/>
                          </a:rPr>
                          <m:t>مجموع</m:t>
                        </m:r>
                        <m:r>
                          <a:rPr lang="fa-IR" b="1" kern="0">
                            <a:effectLst/>
                            <a:latin typeface="Cambria Math" panose="02040503050406030204" pitchFamily="18" charset="0"/>
                            <a:ea typeface="Times New Roman" panose="02020603050405020304" pitchFamily="18" charset="0"/>
                            <a:cs typeface="B Zar" panose="00000400000000000000" pitchFamily="2" charset="-78"/>
                          </a:rPr>
                          <m:t> </m:t>
                        </m:r>
                      </m:num>
                      <m:den>
                        <m:r>
                          <a:rPr lang="en-US" b="1" kern="0">
                            <a:effectLst/>
                            <a:latin typeface="Cambria Math" panose="02040503050406030204" pitchFamily="18" charset="0"/>
                            <a:ea typeface="Times New Roman" panose="02020603050405020304" pitchFamily="18" charset="0"/>
                            <a:cs typeface="B Zar" panose="00000400000000000000" pitchFamily="2" charset="-78"/>
                          </a:rPr>
                          <m:t>240</m:t>
                        </m:r>
                        <m:r>
                          <a:rPr lang="en-US" b="1" kern="0">
                            <a:effectLst/>
                            <a:latin typeface="Cambria Math" panose="02040503050406030204" pitchFamily="18" charset="0"/>
                            <a:ea typeface="Times New Roman" panose="02020603050405020304" pitchFamily="18" charset="0"/>
                            <a:cs typeface="B Zar" panose="00000400000000000000" pitchFamily="2" charset="-78"/>
                          </a:rPr>
                          <m:t> </m:t>
                        </m:r>
                        <m:r>
                          <a:rPr lang="fa-IR" b="1" kern="0">
                            <a:effectLst/>
                            <a:latin typeface="Cambria Math" panose="02040503050406030204" pitchFamily="18" charset="0"/>
                            <a:ea typeface="Times New Roman" panose="02020603050405020304" pitchFamily="18" charset="0"/>
                            <a:cs typeface="B Zar" panose="00000400000000000000" pitchFamily="2" charset="-78"/>
                          </a:rPr>
                          <m:t>در</m:t>
                        </m:r>
                        <m:r>
                          <a:rPr lang="fa-IR" b="1" kern="0">
                            <a:effectLst/>
                            <a:latin typeface="Cambria Math" panose="02040503050406030204" pitchFamily="18" charset="0"/>
                            <a:ea typeface="Times New Roman" panose="02020603050405020304" pitchFamily="18" charset="0"/>
                            <a:cs typeface="B Zar" panose="00000400000000000000" pitchFamily="2" charset="-78"/>
                          </a:rPr>
                          <m:t> </m:t>
                        </m:r>
                        <m:r>
                          <a:rPr lang="fa-IR" b="1" kern="0">
                            <a:effectLst/>
                            <a:latin typeface="Cambria Math" panose="02040503050406030204" pitchFamily="18" charset="0"/>
                            <a:ea typeface="Times New Roman" panose="02020603050405020304" pitchFamily="18" charset="0"/>
                            <a:cs typeface="B Zar" panose="00000400000000000000" pitchFamily="2" charset="-78"/>
                          </a:rPr>
                          <m:t>ضرب</m:t>
                        </m:r>
                        <m:r>
                          <a:rPr lang="fa-IR" b="1" kern="0">
                            <a:effectLst/>
                            <a:latin typeface="Cambria Math" panose="02040503050406030204" pitchFamily="18" charset="0"/>
                            <a:ea typeface="Times New Roman" panose="02020603050405020304" pitchFamily="18" charset="0"/>
                            <a:cs typeface="Cambria Math" panose="02040503050406030204" pitchFamily="18" charset="0"/>
                          </a:rPr>
                          <m:t> </m:t>
                        </m:r>
                        <m:r>
                          <a:rPr lang="fa-IR" b="1" kern="0">
                            <a:effectLst/>
                            <a:latin typeface="Cambria Math" panose="02040503050406030204" pitchFamily="18" charset="0"/>
                            <a:ea typeface="Times New Roman" panose="02020603050405020304" pitchFamily="18" charset="0"/>
                            <a:cs typeface="B Zar" panose="00000400000000000000" pitchFamily="2" charset="-78"/>
                          </a:rPr>
                          <m:t>ماه</m:t>
                        </m:r>
                        <m:r>
                          <a:rPr lang="fa-IR" b="1" kern="0">
                            <a:effectLst/>
                            <a:latin typeface="Cambria Math" panose="02040503050406030204" pitchFamily="18" charset="0"/>
                            <a:ea typeface="Times New Roman" panose="02020603050405020304" pitchFamily="18" charset="0"/>
                            <a:cs typeface="B Zar" panose="00000400000000000000" pitchFamily="2" charset="-78"/>
                          </a:rPr>
                          <m:t> </m:t>
                        </m:r>
                        <m:r>
                          <a:rPr lang="fa-IR" b="1" kern="0">
                            <a:effectLst/>
                            <a:latin typeface="Cambria Math" panose="02040503050406030204" pitchFamily="18" charset="0"/>
                            <a:ea typeface="Times New Roman" panose="02020603050405020304" pitchFamily="18" charset="0"/>
                            <a:cs typeface="B Zar" panose="00000400000000000000" pitchFamily="2" charset="-78"/>
                          </a:rPr>
                          <m:t>کاری</m:t>
                        </m:r>
                        <m:r>
                          <a:rPr lang="fa-IR" b="1" kern="0">
                            <a:effectLst/>
                            <a:latin typeface="Cambria Math" panose="02040503050406030204" pitchFamily="18" charset="0"/>
                            <a:ea typeface="Times New Roman" panose="02020603050405020304" pitchFamily="18" charset="0"/>
                            <a:cs typeface="B Zar" panose="00000400000000000000" pitchFamily="2" charset="-78"/>
                          </a:rPr>
                          <m:t> </m:t>
                        </m:r>
                        <m:r>
                          <a:rPr lang="fa-IR" b="1" kern="0">
                            <a:effectLst/>
                            <a:latin typeface="Cambria Math" panose="02040503050406030204" pitchFamily="18" charset="0"/>
                            <a:ea typeface="Times New Roman" panose="02020603050405020304" pitchFamily="18" charset="0"/>
                            <a:cs typeface="B Zar" panose="00000400000000000000" pitchFamily="2" charset="-78"/>
                          </a:rPr>
                          <m:t>روزهای</m:t>
                        </m:r>
                        <m:r>
                          <a:rPr lang="fa-IR" b="1" kern="0">
                            <a:effectLst/>
                            <a:latin typeface="Cambria Math" panose="02040503050406030204" pitchFamily="18" charset="0"/>
                            <a:ea typeface="Times New Roman" panose="02020603050405020304" pitchFamily="18" charset="0"/>
                            <a:cs typeface="B Zar" panose="00000400000000000000" pitchFamily="2" charset="-78"/>
                          </a:rPr>
                          <m:t> </m:t>
                        </m:r>
                        <m:r>
                          <a:rPr lang="fa-IR" b="1" kern="0">
                            <a:effectLst/>
                            <a:latin typeface="Cambria Math" panose="02040503050406030204" pitchFamily="18" charset="0"/>
                            <a:ea typeface="Times New Roman" panose="02020603050405020304" pitchFamily="18" charset="0"/>
                            <a:cs typeface="B Zar" panose="00000400000000000000" pitchFamily="2" charset="-78"/>
                          </a:rPr>
                          <m:t>تعداد</m:t>
                        </m:r>
                        <m:r>
                          <a:rPr lang="fa-IR" b="1" kern="0">
                            <a:effectLst/>
                            <a:latin typeface="Cambria Math" panose="02040503050406030204" pitchFamily="18" charset="0"/>
                            <a:ea typeface="Times New Roman" panose="02020603050405020304" pitchFamily="18" charset="0"/>
                            <a:cs typeface="B Zar" panose="00000400000000000000" pitchFamily="2" charset="-78"/>
                          </a:rPr>
                          <m:t> </m:t>
                        </m:r>
                      </m:den>
                    </m:f>
                  </m:oMath>
                </a14:m>
                <a:r>
                  <a:rPr lang="fa-IR" b="1" kern="0" dirty="0">
                    <a:effectLst/>
                    <a:latin typeface="Times New Roman" panose="02020603050405020304" pitchFamily="18" charset="0"/>
                    <a:ea typeface="Times New Roman" panose="02020603050405020304" pitchFamily="18" charset="0"/>
                    <a:cs typeface="B Zar" panose="00000400000000000000" pitchFamily="2" charset="-78"/>
                  </a:rPr>
                  <a:t>×مبلغ </a:t>
                </a:r>
                <a:r>
                  <a:rPr lang="fa-IR" b="1" kern="0" dirty="0" err="1">
                    <a:effectLst/>
                    <a:latin typeface="Times New Roman" panose="02020603050405020304" pitchFamily="18" charset="0"/>
                    <a:ea typeface="Times New Roman" panose="02020603050405020304" pitchFamily="18" charset="0"/>
                    <a:cs typeface="B Zar" panose="00000400000000000000" pitchFamily="2" charset="-78"/>
                  </a:rPr>
                  <a:t>تعيين</a:t>
                </a:r>
                <a:r>
                  <a:rPr lang="fa-IR" b="1" kern="0" dirty="0">
                    <a:effectLst/>
                    <a:latin typeface="Times New Roman" panose="02020603050405020304" pitchFamily="18" charset="0"/>
                    <a:ea typeface="Times New Roman" panose="02020603050405020304" pitchFamily="18" charset="0"/>
                    <a:cs typeface="B Zar" panose="00000400000000000000" pitchFamily="2" charset="-78"/>
                  </a:rPr>
                  <a:t> شده برای متوسط دریافتی</a:t>
                </a:r>
                <a:endParaRPr lang="en-US" b="1" kern="0" dirty="0">
                  <a:effectLst/>
                  <a:latin typeface="Times New Roman" panose="02020603050405020304" pitchFamily="18" charset="0"/>
                  <a:ea typeface="Times New Roman" panose="02020603050405020304" pitchFamily="18" charset="0"/>
                </a:endParaRPr>
              </a:p>
              <a:p>
                <a:pPr marL="0" indent="0">
                  <a:spcAft>
                    <a:spcPts val="0"/>
                  </a:spcAft>
                  <a:buNone/>
                </a:pPr>
                <a:r>
                  <a:rPr lang="en-US" dirty="0">
                    <a:effectLst/>
                    <a:latin typeface="Times New Roman" panose="02020603050405020304" pitchFamily="18" charset="0"/>
                    <a:ea typeface="Times New Roman" panose="02020603050405020304" pitchFamily="18" charset="0"/>
                    <a:cs typeface="B Nazanin" panose="00000400000000000000" pitchFamily="2" charset="-78"/>
                  </a:rPr>
                  <a:t> </a:t>
                </a:r>
                <a:endParaRPr lang="en-US" dirty="0">
                  <a:effectLst/>
                  <a:latin typeface="Times New Roman" panose="02020603050405020304" pitchFamily="18" charset="0"/>
                  <a:ea typeface="Times New Roman" panose="02020603050405020304" pitchFamily="18" charset="0"/>
                </a:endParaRPr>
              </a:p>
              <a:p>
                <a:pPr algn="just" rtl="1">
                  <a:spcAft>
                    <a:spcPts val="0"/>
                  </a:spcAft>
                </a:pPr>
                <a:r>
                  <a:rPr lang="fa-IR" b="1" kern="0" dirty="0">
                    <a:effectLst/>
                    <a:latin typeface="Times New Roman" panose="02020603050405020304" pitchFamily="18" charset="0"/>
                    <a:ea typeface="Times New Roman" panose="02020603050405020304" pitchFamily="18" charset="0"/>
                    <a:cs typeface="B Zar" panose="00000400000000000000" pitchFamily="2" charset="-78"/>
                  </a:rPr>
                  <a:t>در فرمول فوق، روزهای کاری ماه شامل تعداد روزهای غیر تعطیل ماه می باشد ( روزهای کاری فرد مد نظر نیست) و تمامی روزهای مرخصی استحقاقی و استعلاجی نیز در مجموع روزهای کاری ماه محاسبه می شود. به عنوان مثال در شهریور ماه سال 1396 با پنج روز تعطیل جمعه، تعداد روزهای کاری در این ماه معادل 25 روز می باشد. حال اگر دندانپزشکی دو روز مرخصی استحقاقی و یا استعلاجی نیز داشته باشد تعداد روزهای کاری این ماه برای ایشان همچنان 25 روز خواهد بود.</a:t>
                </a:r>
                <a:endParaRPr lang="en-US" b="1" kern="0" dirty="0">
                  <a:effectLst/>
                  <a:latin typeface="Times New Roman" panose="02020603050405020304" pitchFamily="18" charset="0"/>
                  <a:ea typeface="Times New Roman" panose="02020603050405020304" pitchFamily="18" charset="0"/>
                </a:endParaRPr>
              </a:p>
              <a:p>
                <a:endParaRPr lang="en-US" dirty="0"/>
              </a:p>
            </p:txBody>
          </p:sp>
        </mc:Choice>
        <mc:Fallback xmlns="">
          <p:sp>
            <p:nvSpPr>
              <p:cNvPr id="6" name="Content Placeholder 2"/>
              <p:cNvSpPr>
                <a:spLocks noGrp="1" noRot="1" noChangeAspect="1" noMove="1" noResize="1" noEditPoints="1" noAdjustHandles="1" noChangeArrowheads="1" noChangeShapeType="1" noTextEdit="1"/>
              </p:cNvSpPr>
              <p:nvPr>
                <p:ph idx="1"/>
              </p:nvPr>
            </p:nvSpPr>
            <p:spPr>
              <a:xfrm>
                <a:off x="725214" y="1652954"/>
                <a:ext cx="10779398" cy="4258268"/>
              </a:xfrm>
              <a:blipFill rotWithShape="0">
                <a:blip r:embed="rId2"/>
                <a:stretch>
                  <a:fillRect l="-1357" t="-2289" r="-735"/>
                </a:stretch>
              </a:blipFill>
            </p:spPr>
            <p:txBody>
              <a:bodyPr/>
              <a:lstStyle/>
              <a:p>
                <a:r>
                  <a:rPr lang="en-US">
                    <a:noFill/>
                  </a:rPr>
                  <a:t> </a:t>
                </a:r>
              </a:p>
            </p:txBody>
          </p:sp>
        </mc:Fallback>
      </mc:AlternateContent>
    </p:spTree>
    <p:extLst>
      <p:ext uri="{BB962C8B-B14F-4D97-AF65-F5344CB8AC3E}">
        <p14:creationId xmlns:p14="http://schemas.microsoft.com/office/powerpoint/2010/main" val="3782755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338360"/>
            <a:ext cx="8911687" cy="847503"/>
          </a:xfrm>
        </p:spPr>
        <p:txBody>
          <a:bodyPr>
            <a:normAutofit/>
          </a:bodyPr>
          <a:lstStyle/>
          <a:p>
            <a:r>
              <a:rPr lang="fa-IR" sz="3600" b="1" dirty="0"/>
              <a:t>اولويت جذب اعضای تيم سلامت  </a:t>
            </a:r>
            <a:r>
              <a:rPr lang="fa-IR" sz="3600" dirty="0"/>
              <a:t>ماده 7 </a:t>
            </a:r>
          </a:p>
        </p:txBody>
      </p:sp>
      <p:sp>
        <p:nvSpPr>
          <p:cNvPr id="4" name="Title 2"/>
          <p:cNvSpPr>
            <a:spLocks noGrp="1"/>
          </p:cNvSpPr>
          <p:nvPr>
            <p:ph idx="1"/>
          </p:nvPr>
        </p:nvSpPr>
        <p:spPr>
          <a:xfrm>
            <a:off x="993228" y="973015"/>
            <a:ext cx="10939692" cy="5779477"/>
          </a:xfrm>
        </p:spPr>
        <p:txBody>
          <a:bodyPr>
            <a:noAutofit/>
          </a:bodyPr>
          <a:lstStyle/>
          <a:p>
            <a:pPr algn="just"/>
            <a:r>
              <a:rPr lang="fa-IR" sz="2000" b="1" dirty="0">
                <a:solidFill>
                  <a:srgbClr val="FF0000"/>
                </a:solidFill>
              </a:rPr>
              <a:t>اولویت جذب اعضاي تيم سلامت به ترتيب عبارت است از:</a:t>
            </a:r>
          </a:p>
          <a:p>
            <a:pPr algn="just"/>
            <a:r>
              <a:rPr lang="fa-IR" sz="2000" b="1" dirty="0">
                <a:solidFill>
                  <a:srgbClr val="FF0000"/>
                </a:solidFill>
              </a:rPr>
              <a:t>1 - نيروهاي استخدامي رسمي و پيماني شاغل در مركز خدمات جامع سلامت محل خدمت</a:t>
            </a:r>
          </a:p>
          <a:p>
            <a:pPr algn="just"/>
            <a:r>
              <a:rPr lang="fa-IR" sz="2000" b="1" dirty="0">
                <a:solidFill>
                  <a:srgbClr val="FF0000"/>
                </a:solidFill>
              </a:rPr>
              <a:t>2 - نيروهاي بخش خصوصي فعال در محل</a:t>
            </a:r>
          </a:p>
          <a:p>
            <a:pPr algn="just"/>
            <a:r>
              <a:rPr lang="fa-IR" sz="2000" b="1" dirty="0">
                <a:solidFill>
                  <a:srgbClr val="FF0000"/>
                </a:solidFill>
              </a:rPr>
              <a:t>3 - سایر نيروهایي كه بر اساس فراخوان و ضوابط تعيين شده توسط مراكز بهداشت، متقاضي عقد قرارداد</a:t>
            </a:r>
          </a:p>
          <a:p>
            <a:pPr algn="just"/>
            <a:r>
              <a:rPr lang="fa-IR" sz="2000" b="1" dirty="0">
                <a:solidFill>
                  <a:srgbClr val="FF0000"/>
                </a:solidFill>
              </a:rPr>
              <a:t>برنامه پزشك خانواده و بيمه روستایي مي باشند</a:t>
            </a:r>
          </a:p>
          <a:p>
            <a:pPr algn="just"/>
            <a:r>
              <a:rPr lang="fa-IR" sz="2000" b="1" dirty="0">
                <a:solidFill>
                  <a:srgbClr val="FF0000"/>
                </a:solidFill>
              </a:rPr>
              <a:t>4 - نيروهاي طرحي و پيام آور</a:t>
            </a:r>
            <a:endParaRPr lang="en-US" sz="2000" b="1" dirty="0">
              <a:solidFill>
                <a:srgbClr val="FF0000"/>
              </a:solidFill>
            </a:endParaRPr>
          </a:p>
          <a:p>
            <a:pPr algn="just"/>
            <a:r>
              <a:rPr lang="fa-IR" sz="2000" b="1" dirty="0"/>
              <a:t>تبصره 2: در برنامه بيمه روستایي، در خصوص پزشكان و </a:t>
            </a:r>
            <a:r>
              <a:rPr lang="fa-IR" sz="2000" b="1" dirty="0">
                <a:solidFill>
                  <a:schemeClr val="tx1"/>
                </a:solidFill>
              </a:rPr>
              <a:t>ماماي تيم سلامت كه از هر طریق ممكن ) قرارداد با</a:t>
            </a:r>
            <a:r>
              <a:rPr lang="en-US" sz="2000" b="1" dirty="0">
                <a:solidFill>
                  <a:schemeClr val="tx1"/>
                </a:solidFill>
              </a:rPr>
              <a:t> </a:t>
            </a:r>
            <a:r>
              <a:rPr lang="fa-IR" sz="2000" b="1" dirty="0">
                <a:solidFill>
                  <a:schemeClr val="tx1"/>
                </a:solidFill>
              </a:rPr>
              <a:t>مركز بهداشت شهرستان یا در قالب رابطه استخدامي با مركز بهداشت شهرستان و ...( به عنوان اعضاي تيم سلامت مشغول خدمت به مردم روستایي/ عشایر یا شهرهاي زیر 20 هزار نفر ميشوند، با توجه به دریافت كارانه، اجازه فعاليت در بخش خصوصي حرف پزشكي )مطب، درمانگاه، مراكز پيش بيمارستان، بيمارستان، مركز درمان سوء مصرف مواد و ...( را نخواهند داشت ولي مجوز مطب آنها نباید ابطال گردد. دانشگاه نيز اجازه ندارد از این پزشكان در مراكز پيش بيمارستاني و بيمارستانها در ساعات اداري و غيراداري استفاده كند. بر همين اساس مي بایست به منظور اطلاع از وضعيت اشتغال آنها در مطب، كلينيك و سایر مراكز درماني، قبل از انعقاد قرارداد، از معاونت درمان دانشگاه/ دانشكده علوم پزشكي درمورد وضعيت مطب، كلينيك و ... آنان استعلام گردد.</a:t>
            </a:r>
          </a:p>
          <a:p>
            <a:pPr algn="just"/>
            <a:r>
              <a:rPr lang="fa-IR" sz="2000" b="1" dirty="0">
                <a:solidFill>
                  <a:schemeClr val="tx1"/>
                </a:solidFill>
              </a:rPr>
              <a:t>تبصره 3: با توجه به دریافت كارانه علاوه بر حكم كارگزیني توسط پزشكان در برنامه پزشك خانواده و بيمه روستایي، هرگونه پرداخت دیگري از جمله پرداخت حق محروميت از مطب، تمام وقتي و فوق العاده حق ماموریت به ایشان، مقدور نمي باشد.</a:t>
            </a:r>
            <a:endParaRPr lang="en-US" sz="2000" b="1" dirty="0">
              <a:solidFill>
                <a:schemeClr val="tx1"/>
              </a:solidFill>
            </a:endParaRPr>
          </a:p>
          <a:p>
            <a:pPr algn="just">
              <a:lnSpc>
                <a:spcPct val="150000"/>
              </a:lnSpc>
            </a:pPr>
            <a:endParaRPr lang="en-US" sz="500" b="1" dirty="0">
              <a:solidFill>
                <a:schemeClr val="tx1"/>
              </a:solidFill>
            </a:endParaRPr>
          </a:p>
        </p:txBody>
      </p:sp>
    </p:spTree>
    <p:extLst>
      <p:ext uri="{BB962C8B-B14F-4D97-AF65-F5344CB8AC3E}">
        <p14:creationId xmlns:p14="http://schemas.microsoft.com/office/powerpoint/2010/main" val="1629196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1487" y="381222"/>
            <a:ext cx="8911687" cy="847503"/>
          </a:xfrm>
        </p:spPr>
        <p:txBody>
          <a:bodyPr>
            <a:normAutofit/>
          </a:bodyPr>
          <a:lstStyle/>
          <a:p>
            <a:r>
              <a:rPr lang="fa-IR" sz="3600" dirty="0"/>
              <a:t>ماده 11</a:t>
            </a:r>
            <a:endParaRPr lang="fa-IR" sz="3600" dirty="0">
              <a:solidFill>
                <a:srgbClr val="C00000"/>
              </a:solidFill>
            </a:endParaRPr>
          </a:p>
        </p:txBody>
      </p:sp>
      <p:sp>
        <p:nvSpPr>
          <p:cNvPr id="3" name="Content Placeholder 2"/>
          <p:cNvSpPr>
            <a:spLocks noGrp="1"/>
          </p:cNvSpPr>
          <p:nvPr>
            <p:ph idx="1"/>
          </p:nvPr>
        </p:nvSpPr>
        <p:spPr>
          <a:xfrm>
            <a:off x="925830" y="1228724"/>
            <a:ext cx="11047097" cy="5629275"/>
          </a:xfrm>
        </p:spPr>
        <p:txBody>
          <a:bodyPr>
            <a:noAutofit/>
          </a:bodyPr>
          <a:lstStyle/>
          <a:p>
            <a:pPr algn="just"/>
            <a:r>
              <a:rPr lang="fa-IR" b="1" dirty="0"/>
              <a:t>جذب در مناطق با شرايط خاص</a:t>
            </a:r>
          </a:p>
          <a:p>
            <a:pPr algn="just"/>
            <a:r>
              <a:rPr lang="fa-IR" sz="2400" dirty="0"/>
              <a:t>در مراكز اقماري به شرط موافقت ستاد هماهنگي دانشگاه/ </a:t>
            </a:r>
            <a:r>
              <a:rPr lang="fa-IR" sz="2400" dirty="0">
                <a:solidFill>
                  <a:schemeClr val="tx1"/>
                </a:solidFill>
              </a:rPr>
              <a:t>دانشكده و تایيدیه ستاد هماهنگي كشوري و امكان تامين منابع مالي از سوي دانشكده/ دانشگاه و تایيد معاونت بهداشت وزارت متبوع، مي توان از نوع قرارداد اقماري ) 15 روز كاري در ماه براي هر پزشك/ ماما( استفاده كرد، تعيين و فعاليت مراكز اقماري و روزهاي حضور تيم سلامت ، خارج از ضوابط مذكور به هر شكل ممكن ممنوع مي باشد.</a:t>
            </a:r>
            <a:endParaRPr lang="en-US" sz="2400" dirty="0">
              <a:solidFill>
                <a:schemeClr val="tx1"/>
              </a:solidFill>
            </a:endParaRPr>
          </a:p>
          <a:p>
            <a:pPr algn="just"/>
            <a:r>
              <a:rPr lang="fa-IR" sz="2400" dirty="0">
                <a:solidFill>
                  <a:schemeClr val="tx1"/>
                </a:solidFill>
              </a:rPr>
              <a:t>برگزاري دوره آموزشي در خصوص قوانين بيمه اي، نحوه تجویز نسخ و ارجاع بيماران براي این افراد و </a:t>
            </a:r>
            <a:r>
              <a:rPr lang="fa-IR" sz="2400" b="1" dirty="0">
                <a:solidFill>
                  <a:schemeClr val="tx1"/>
                </a:solidFill>
              </a:rPr>
              <a:t>- </a:t>
            </a:r>
            <a:r>
              <a:rPr lang="fa-IR" sz="2400" dirty="0">
                <a:solidFill>
                  <a:schemeClr val="tx1"/>
                </a:solidFill>
              </a:rPr>
              <a:t>صدورگواهينامه آموزشي توسط اداره كل بيمه سلامت استان</a:t>
            </a:r>
          </a:p>
          <a:p>
            <a:pPr algn="just"/>
            <a:r>
              <a:rPr lang="fa-IR" sz="2400" dirty="0">
                <a:solidFill>
                  <a:schemeClr val="tx1"/>
                </a:solidFill>
              </a:rPr>
              <a:t>تبصره 1 : برگزاري انجام این دوره آموزشي در تعهد اداره بيمه سلامت مي باشد.</a:t>
            </a:r>
          </a:p>
          <a:p>
            <a:pPr algn="just"/>
            <a:r>
              <a:rPr lang="fa-IR" sz="2400" dirty="0">
                <a:solidFill>
                  <a:schemeClr val="tx1"/>
                </a:solidFill>
              </a:rPr>
              <a:t>تبصره 2 : زمان حضور پزشكان در دوره آموزشي بيمه نباید به عنوان غيبت محسوب گردد.</a:t>
            </a:r>
          </a:p>
          <a:p>
            <a:pPr algn="just"/>
            <a:r>
              <a:rPr lang="fa-IR" sz="2400" dirty="0">
                <a:solidFill>
                  <a:schemeClr val="tx1"/>
                </a:solidFill>
              </a:rPr>
              <a:t>برگزاري جلسات فصلي با نمایندگان/ اعضاي تيم سلامت برنامه پزشك خانواده جهت بررسي و حل مشكلات </a:t>
            </a:r>
            <a:r>
              <a:rPr lang="fa-IR" sz="2400" b="1" dirty="0">
                <a:solidFill>
                  <a:schemeClr val="tx1"/>
                </a:solidFill>
              </a:rPr>
              <a:t>-</a:t>
            </a:r>
            <a:r>
              <a:rPr lang="fa-IR" sz="2400" dirty="0">
                <a:solidFill>
                  <a:schemeClr val="tx1"/>
                </a:solidFill>
              </a:rPr>
              <a:t>اجرایي مرتبط با آنان</a:t>
            </a:r>
          </a:p>
          <a:p>
            <a:pPr>
              <a:lnSpc>
                <a:spcPct val="150000"/>
              </a:lnSpc>
            </a:pPr>
            <a:endParaRPr lang="fa-IR" sz="2400" dirty="0"/>
          </a:p>
        </p:txBody>
      </p:sp>
    </p:spTree>
    <p:extLst>
      <p:ext uri="{BB962C8B-B14F-4D97-AF65-F5344CB8AC3E}">
        <p14:creationId xmlns:p14="http://schemas.microsoft.com/office/powerpoint/2010/main" val="4127615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2510" y="1239743"/>
            <a:ext cx="11225049" cy="5252498"/>
          </a:xfrm>
        </p:spPr>
        <p:txBody>
          <a:bodyPr>
            <a:noAutofit/>
          </a:bodyPr>
          <a:lstStyle/>
          <a:p>
            <a:pPr algn="just"/>
            <a:r>
              <a:rPr lang="fa-IR" sz="2400" dirty="0">
                <a:solidFill>
                  <a:schemeClr val="tx1"/>
                </a:solidFill>
              </a:rPr>
              <a:t>برگزاري دوره آموزشي در خصوص قوانين بيمه اي، نحوه تجویز نسخ و ارجاع بيماران براي این افراد و صدورگواهينامه آموزشي توسط اداره كل بيمه سلامت استان</a:t>
            </a:r>
          </a:p>
          <a:p>
            <a:pPr algn="just"/>
            <a:r>
              <a:rPr lang="fa-IR" sz="2400" dirty="0">
                <a:solidFill>
                  <a:schemeClr val="tx1"/>
                </a:solidFill>
              </a:rPr>
              <a:t>تبصره 1 : برگزاري انجام این دوره آموزشي در تعهد اداره بيمه سلامت مي باشد.</a:t>
            </a:r>
          </a:p>
          <a:p>
            <a:pPr algn="just"/>
            <a:r>
              <a:rPr lang="fa-IR" sz="2400" dirty="0">
                <a:solidFill>
                  <a:schemeClr val="tx1"/>
                </a:solidFill>
              </a:rPr>
              <a:t>تبصره 2 : زمان حضور پزشكان در دوره آموزشي بيمه نباید به عنوان غيبت محسوب گردد.</a:t>
            </a:r>
          </a:p>
          <a:p>
            <a:pPr algn="just"/>
            <a:r>
              <a:rPr lang="fa-IR" sz="2400" dirty="0">
                <a:solidFill>
                  <a:schemeClr val="tx1"/>
                </a:solidFill>
              </a:rPr>
              <a:t>برگزاري جلسات فصلي با نمایندگان/ اعضاي تيم سلامت برنامه پزشك خانواده جهت بررسي و حل مشكلات </a:t>
            </a:r>
            <a:r>
              <a:rPr lang="fa-IR" sz="2400" b="1" dirty="0">
                <a:solidFill>
                  <a:schemeClr val="tx1"/>
                </a:solidFill>
              </a:rPr>
              <a:t>-</a:t>
            </a:r>
            <a:r>
              <a:rPr lang="fa-IR" sz="2400" dirty="0">
                <a:solidFill>
                  <a:schemeClr val="tx1"/>
                </a:solidFill>
              </a:rPr>
              <a:t>اجرایي مرتبط با آنان</a:t>
            </a:r>
          </a:p>
          <a:p>
            <a:pPr algn="just"/>
            <a:r>
              <a:rPr lang="fa-IR" sz="2400" dirty="0">
                <a:solidFill>
                  <a:schemeClr val="tx1"/>
                </a:solidFill>
              </a:rPr>
              <a:t>با افرادي كه در گواهي انجام كار نمره ارزشيابي كمتر از 70 درج شده است، عقد قرارداد جدید پس از طي حداقل یك دوره سه ماهه بوده واستمرار قرارداد جدید منوط به كسب امتياز چك ليست اولين پایش بالاي 70 مي باشد. در صورت كسب امتياز چك ليست پایش كمتر از 70 براي بار دوم لغو قرارداد مي گردد و امكان عقد قرارداد جدید براي وي در سال جاري ميسر نمي باشد.</a:t>
            </a:r>
            <a:endParaRPr lang="en-US" sz="2400" dirty="0">
              <a:solidFill>
                <a:schemeClr val="tx1"/>
              </a:solidFill>
            </a:endParaRPr>
          </a:p>
          <a:p>
            <a:pPr algn="just">
              <a:lnSpc>
                <a:spcPct val="150000"/>
              </a:lnSpc>
            </a:pPr>
            <a:endParaRPr lang="fa-IR" sz="2400" dirty="0">
              <a:solidFill>
                <a:schemeClr val="tx1"/>
              </a:solidFill>
            </a:endParaRPr>
          </a:p>
        </p:txBody>
      </p:sp>
      <p:sp>
        <p:nvSpPr>
          <p:cNvPr id="2" name="Rectangle 1"/>
          <p:cNvSpPr/>
          <p:nvPr/>
        </p:nvSpPr>
        <p:spPr>
          <a:xfrm>
            <a:off x="3434861" y="408746"/>
            <a:ext cx="6096000" cy="830997"/>
          </a:xfrm>
          <a:prstGeom prst="rect">
            <a:avLst/>
          </a:prstGeom>
        </p:spPr>
        <p:txBody>
          <a:bodyPr>
            <a:spAutoFit/>
          </a:bodyPr>
          <a:lstStyle/>
          <a:p>
            <a:pPr algn="ctr"/>
            <a:r>
              <a:rPr lang="fa-IR" sz="2400" b="1" dirty="0">
                <a:cs typeface="B Mitra" panose="00000400000000000000" pitchFamily="2" charset="-78"/>
              </a:rPr>
              <a:t>تعهدات مركز بهداشت شهرستان در قبال اعضای تيم  سلامت ماده 14بند 12تبصره 1</a:t>
            </a:r>
            <a:endParaRPr lang="en-US" sz="2400" b="1" dirty="0">
              <a:cs typeface="B Mitra" panose="00000400000000000000" pitchFamily="2" charset="-78"/>
            </a:endParaRPr>
          </a:p>
        </p:txBody>
      </p:sp>
    </p:spTree>
    <p:extLst>
      <p:ext uri="{BB962C8B-B14F-4D97-AF65-F5344CB8AC3E}">
        <p14:creationId xmlns:p14="http://schemas.microsoft.com/office/powerpoint/2010/main" val="2598776731"/>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F925E84-77DC-433B-8A9D-44732F015E9D}">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00DB3E67-664C-4C5D-BFDB-1AFB64C2D63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7B10E937-4573-48EE-91A3-E7838F2CF9C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768</TotalTime>
  <Words>8033</Words>
  <Application>Microsoft Office PowerPoint</Application>
  <PresentationFormat>Widescreen</PresentationFormat>
  <Paragraphs>278</Paragraphs>
  <Slides>60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60</vt:i4>
      </vt:variant>
    </vt:vector>
  </HeadingPairs>
  <TitlesOfParts>
    <vt:vector size="67" baseType="lpstr">
      <vt:lpstr>Arial</vt:lpstr>
      <vt:lpstr>Calibri</vt:lpstr>
      <vt:lpstr>Cambria Math</vt:lpstr>
      <vt:lpstr>Century Gothic</vt:lpstr>
      <vt:lpstr>Times New Roman</vt:lpstr>
      <vt:lpstr>Wingdings 3</vt:lpstr>
      <vt:lpstr>Wisp</vt:lpstr>
      <vt:lpstr>آشنایی با قوانین و دستورعمل ها در نظام شبکه سلامت ایران</vt:lpstr>
      <vt:lpstr>مقدمه:  </vt:lpstr>
      <vt:lpstr>ماده 1 بند 2 تعاريف</vt:lpstr>
      <vt:lpstr>ماده 1 بند 19</vt:lpstr>
      <vt:lpstr>PowerPoint Presentation</vt:lpstr>
      <vt:lpstr>ماده 6 بند 6</vt:lpstr>
      <vt:lpstr>اولويت جذب اعضای تيم سلامت  ماده 7 </vt:lpstr>
      <vt:lpstr>ماده 11</vt:lpstr>
      <vt:lpstr>PowerPoint Presentation</vt:lpstr>
      <vt:lpstr>ماده 20 : ساعات كار اعضای تيم سلامت</vt:lpstr>
      <vt:lpstr>ماده 21 : بيتوته پزشك خانواده</vt:lpstr>
      <vt:lpstr>ماده 23 : اقلام دارويي</vt:lpstr>
      <vt:lpstr>ماده 30 : سطح بندی آزمايشگاه از نظر ساختاری</vt:lpstr>
      <vt:lpstr>ماده 32 : خدمات و آزمايش های قابل انجام آزمايشگاههای بهداشتي در برنامه پزشك خانواده وبيمه روستايي</vt:lpstr>
      <vt:lpstr>ماده 33 : سهم اعتبارات خدمات پاراكلينيك</vt:lpstr>
      <vt:lpstr>ماده 34 : راديولوژی های مورد تعهد سطح يك تصويربرداری در مراكز مجری</vt:lpstr>
      <vt:lpstr>ماده 34 : راديولوژی های مورد تعهد سطح يك تصويربرداری در مراكز مجری</vt:lpstr>
      <vt:lpstr>ماده 34 : راديولوژی های مورد تعهد سطح يك تصويربرداری در مراكز مجری</vt:lpstr>
      <vt:lpstr>ماده 34 : راديولوژی های مورد تعهد سطح يك تصويربرداری در مراكز مجری</vt:lpstr>
      <vt:lpstr>ماده 36 : سطح بندی خدمات سلامت دهان و دندان از نظر ساختاری</vt:lpstr>
      <vt:lpstr>ماده 37 : تعرفه خدمات سلامت دهان و دندان</vt:lpstr>
      <vt:lpstr>ماده 39 : ارايه دهندگان خدمات سلامت دهان و دندان</vt:lpstr>
      <vt:lpstr>ماده 40 : ثبت اطلاعات خدمات سلامت دهان و دندان</vt:lpstr>
      <vt:lpstr>ماده 45 : درآمدهای برنامه بيمه روستايي و پزشك خانواده</vt:lpstr>
      <vt:lpstr>ماده 45 : درآمدهای برنامه بيمه روستايي و پزشك خانواده</vt:lpstr>
      <vt:lpstr>ماده 45 : درآمدهای برنامه بيمه روستايي و پزشك خانواده</vt:lpstr>
      <vt:lpstr>ماده 45 : درآمدهای برنامه بيمه روستايي و پزشك خانواده</vt:lpstr>
      <vt:lpstr>ماده 45 : درآمدهای برنامه بيمه روستايي و پزشك خانواده</vt:lpstr>
      <vt:lpstr>ماده 45 : درآمدهای برنامه بيمه روستايي و پزشك خانواده</vt:lpstr>
      <vt:lpstr>ماده 45 : درآمدهای برنامه بيمه روستايي و پزشك خانواده</vt:lpstr>
      <vt:lpstr>ماده 45 : درآمدهای برنامه بيمه روستايي و پزشك خانواده</vt:lpstr>
      <vt:lpstr>ماده 50 : تخصيص و هزينه كرد اعتبارات</vt:lpstr>
      <vt:lpstr>ماده 51 : شيوه پرداخت سرانه خريد خدمت</vt:lpstr>
      <vt:lpstr>ماده 57 : ارجاع به سطوح بالاتر</vt:lpstr>
      <vt:lpstr>ماده 59 : پايش مشترک با اداره كل بيمه سلامت استان</vt:lpstr>
      <vt:lpstr>ماده 59 : پايش مشترک با اداره كل بيمه سلامت است</vt:lpstr>
      <vt:lpstr>ماده 62 : مکانيسم پرداخت كارانه پزشك</vt:lpstr>
      <vt:lpstr>ماده 62 : مکانيسم پرداخت كارانه پزشك</vt:lpstr>
      <vt:lpstr>ماده 62 : مکانيسم پرداخت كارانه پزشك</vt:lpstr>
      <vt:lpstr>ماده 62 : مکانيسم پرداخت كارانه پزشك</vt:lpstr>
      <vt:lpstr>ماده 62 : مکانيسم پرداخت كارانه پزشك</vt:lpstr>
      <vt:lpstr>ماده 63 : مکانيسم پرداخت كارانه ماما/ پاراكلينيك</vt:lpstr>
      <vt:lpstr>ماده 64 : مکانيسم پرداخت دندانپزشك/ بهداشتکار دهان و دندان</vt:lpstr>
      <vt:lpstr>ماده 65 : مکانيسم پرداخت مراقب سلامت دهان</vt:lpstr>
      <vt:lpstr>ماده 66 : مکانيسم پرداخت ساير نيروهای بهداشتي</vt:lpstr>
      <vt:lpstr>ماده 67 : مکانيسم پرداخت نگهبان/ سرايدار</vt:lpstr>
      <vt:lpstr>تعيين نیروهای مورد  نياز تیم سلامت  (ماما) </vt:lpstr>
      <vt:lpstr>پرداخت حق محرومیت از مطب، تمام وقتی و فوق العاده حق ماموریت</vt:lpstr>
      <vt:lpstr>پرداخت فوق العاده ماموریت</vt:lpstr>
      <vt:lpstr>بیتوته پزشک خانواده </vt:lpstr>
      <vt:lpstr>بیتوته پزشک خانواده</vt:lpstr>
      <vt:lpstr>بیتوته پزشک خانواده</vt:lpstr>
      <vt:lpstr>انجام خدمت جانبی</vt:lpstr>
      <vt:lpstr>کاهش ساعات کار بانوان</vt:lpstr>
      <vt:lpstr>آزمایشات</vt:lpstr>
      <vt:lpstr>اعتبار نسخ ارجاع</vt:lpstr>
      <vt:lpstr>سرانه عشایر</vt:lpstr>
      <vt:lpstr>ارجاع</vt:lpstr>
      <vt:lpstr>مکانیسم پرداخت مراقب سلامت دهان</vt:lpstr>
      <vt:lpstr>مکانیسم پرداخت دندانپزشک</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آموزش تیم سلامت</dc:title>
  <dc:creator>Apadana</dc:creator>
  <cp:lastModifiedBy>زهرا سورگي</cp:lastModifiedBy>
  <cp:revision>105</cp:revision>
  <dcterms:created xsi:type="dcterms:W3CDTF">2018-05-26T05:50:35Z</dcterms:created>
  <dcterms:modified xsi:type="dcterms:W3CDTF">2022-12-19T06:00:53Z</dcterms:modified>
</cp:coreProperties>
</file>