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1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613DC6-A9F5-44C4-B7C8-9897D0847772}"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3455301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613DC6-A9F5-44C4-B7C8-9897D0847772}"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493705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613DC6-A9F5-44C4-B7C8-9897D0847772}"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409EF0-6015-45E8-B221-60003F45430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6071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7613DC6-A9F5-44C4-B7C8-9897D0847772}"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3367496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7613DC6-A9F5-44C4-B7C8-9897D0847772}"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409EF0-6015-45E8-B221-60003F45430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189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7613DC6-A9F5-44C4-B7C8-9897D0847772}"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1215359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613DC6-A9F5-44C4-B7C8-9897D0847772}"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630831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613DC6-A9F5-44C4-B7C8-9897D0847772}"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3811956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613DC6-A9F5-44C4-B7C8-9897D0847772}"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1088093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613DC6-A9F5-44C4-B7C8-9897D0847772}" type="datetimeFigureOut">
              <a:rPr lang="en-US" smtClean="0"/>
              <a:t>12/13/2022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3532733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613DC6-A9F5-44C4-B7C8-9897D0847772}"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3140632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613DC6-A9F5-44C4-B7C8-9897D0847772}" type="datetimeFigureOut">
              <a:rPr lang="en-US" smtClean="0"/>
              <a:t>12/13/2022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3881575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613DC6-A9F5-44C4-B7C8-9897D0847772}" type="datetimeFigureOut">
              <a:rPr lang="en-US" smtClean="0"/>
              <a:t>12/13/2022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133718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13DC6-A9F5-44C4-B7C8-9897D0847772}" type="datetimeFigureOut">
              <a:rPr lang="en-US" smtClean="0"/>
              <a:t>12/13/2022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1153483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13DC6-A9F5-44C4-B7C8-9897D0847772}"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3422484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13DC6-A9F5-44C4-B7C8-9897D0847772}" type="datetimeFigureOut">
              <a:rPr lang="en-US" smtClean="0"/>
              <a:t>12/13/2022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409EF0-6015-45E8-B221-60003F454302}" type="slidenum">
              <a:rPr lang="en-US" smtClean="0"/>
              <a:t>‹#›</a:t>
            </a:fld>
            <a:endParaRPr lang="en-US"/>
          </a:p>
        </p:txBody>
      </p:sp>
    </p:spTree>
    <p:extLst>
      <p:ext uri="{BB962C8B-B14F-4D97-AF65-F5344CB8AC3E}">
        <p14:creationId xmlns:p14="http://schemas.microsoft.com/office/powerpoint/2010/main" val="2285390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7613DC6-A9F5-44C4-B7C8-9897D0847772}" type="datetimeFigureOut">
              <a:rPr lang="en-US" smtClean="0"/>
              <a:t>12/13/2022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409EF0-6015-45E8-B221-60003F454302}" type="slidenum">
              <a:rPr lang="en-US" smtClean="0"/>
              <a:t>‹#›</a:t>
            </a:fld>
            <a:endParaRPr lang="en-US"/>
          </a:p>
        </p:txBody>
      </p:sp>
    </p:spTree>
    <p:extLst>
      <p:ext uri="{BB962C8B-B14F-4D97-AF65-F5344CB8AC3E}">
        <p14:creationId xmlns:p14="http://schemas.microsoft.com/office/powerpoint/2010/main" val="308636660"/>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1400" y="1122363"/>
            <a:ext cx="9626600" cy="2387600"/>
          </a:xfrm>
        </p:spPr>
        <p:txBody>
          <a:bodyPr>
            <a:noAutofit/>
          </a:bodyPr>
          <a:lstStyle/>
          <a:p>
            <a:pPr algn="ctr"/>
            <a:r>
              <a:rPr lang="fa-IR" sz="4400" dirty="0" smtClean="0">
                <a:cs typeface="B Titr" panose="00000700000000000000" pitchFamily="2" charset="-78"/>
              </a:rPr>
              <a:t>دستورالعمل آموزش کارکنان وتیم سلامت برای</a:t>
            </a:r>
            <a:br>
              <a:rPr lang="fa-IR" sz="4400" dirty="0" smtClean="0">
                <a:cs typeface="B Titr" panose="00000700000000000000" pitchFamily="2" charset="-78"/>
              </a:rPr>
            </a:br>
            <a:r>
              <a:rPr lang="fa-IR" sz="4400" dirty="0" smtClean="0">
                <a:cs typeface="B Titr" panose="00000700000000000000" pitchFamily="2" charset="-78"/>
              </a:rPr>
              <a:t/>
            </a:r>
            <a:br>
              <a:rPr lang="fa-IR" sz="4400" dirty="0" smtClean="0">
                <a:cs typeface="B Titr" panose="00000700000000000000" pitchFamily="2" charset="-78"/>
              </a:rPr>
            </a:br>
            <a:r>
              <a:rPr lang="fa-IR" sz="4400" dirty="0" smtClean="0">
                <a:cs typeface="B Titr" panose="00000700000000000000" pitchFamily="2" charset="-78"/>
              </a:rPr>
              <a:t>اجرای خدمات سلامت وبرنامه پزشکی خانواده</a:t>
            </a:r>
            <a:endParaRPr lang="en-US" sz="4400" dirty="0">
              <a:cs typeface="B Titr" panose="00000700000000000000" pitchFamily="2" charset="-78"/>
            </a:endParaRPr>
          </a:p>
        </p:txBody>
      </p:sp>
      <p:sp>
        <p:nvSpPr>
          <p:cNvPr id="3" name="Subtitle 2"/>
          <p:cNvSpPr>
            <a:spLocks noGrp="1"/>
          </p:cNvSpPr>
          <p:nvPr>
            <p:ph type="subTitle" idx="1"/>
          </p:nvPr>
        </p:nvSpPr>
        <p:spPr/>
        <p:txBody>
          <a:bodyPr/>
          <a:lstStyle/>
          <a:p>
            <a:pPr algn="ctr"/>
            <a:r>
              <a:rPr lang="fa-IR" dirty="0" smtClean="0"/>
              <a:t>نسخه سوم</a:t>
            </a:r>
          </a:p>
          <a:p>
            <a:pPr algn="ctr"/>
            <a:r>
              <a:rPr lang="fa-IR" dirty="0" smtClean="0"/>
              <a:t>مهر1401</a:t>
            </a:r>
            <a:endParaRPr lang="en-US" dirty="0"/>
          </a:p>
        </p:txBody>
      </p:sp>
    </p:spTree>
    <p:extLst>
      <p:ext uri="{BB962C8B-B14F-4D97-AF65-F5344CB8AC3E}">
        <p14:creationId xmlns:p14="http://schemas.microsoft.com/office/powerpoint/2010/main" val="2415046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dirty="0" smtClean="0"/>
              <a:t>مرحله دوم آموزش شامل سه سرفصل کلی است که عبارت اند از :</a:t>
            </a:r>
          </a:p>
          <a:p>
            <a:pPr marL="0" indent="0" algn="r" rtl="1">
              <a:buNone/>
            </a:pPr>
            <a:r>
              <a:rPr lang="fa-IR" dirty="0" smtClean="0"/>
              <a:t>1-مباحث مکمل ومدیریت خدامت2-مروز تفضیلی برنامه ها ی سلامت 3-رویکرد به شکایات شایع وراهنماهای بالینی </a:t>
            </a:r>
          </a:p>
          <a:p>
            <a:pPr marL="0" indent="0" algn="r" rtl="1">
              <a:buNone/>
            </a:pPr>
            <a:r>
              <a:rPr lang="fa-IR" dirty="0" smtClean="0"/>
              <a:t>ترتیب اجرای آموزش در ستون مربوطه آمده است</a:t>
            </a:r>
            <a:endParaRPr lang="en-US" dirty="0"/>
          </a:p>
        </p:txBody>
      </p:sp>
    </p:spTree>
    <p:extLst>
      <p:ext uri="{BB962C8B-B14F-4D97-AF65-F5344CB8AC3E}">
        <p14:creationId xmlns:p14="http://schemas.microsoft.com/office/powerpoint/2010/main" val="2432721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rtl="1">
              <a:buNone/>
            </a:pPr>
            <a:r>
              <a:rPr lang="fa-IR" dirty="0" smtClean="0"/>
              <a:t>به منظور ایجاد فرصت مناسب برای اجرای این آموزش وپیشگیری از عدم حضور اعضای تیم سلامت در محل خدمت توصیه می شود دانشگاه ها به یکی از دو نحوه زیر برای آموزش های مرحله دوم اقدام نمایند:</a:t>
            </a:r>
          </a:p>
          <a:p>
            <a:pPr marL="0" indent="0" algn="just" rtl="1">
              <a:buNone/>
            </a:pPr>
            <a:r>
              <a:rPr lang="fa-IR" dirty="0" smtClean="0"/>
              <a:t>1-انتقال آموزش مرحله دوم به مرحله اول </a:t>
            </a:r>
          </a:p>
          <a:p>
            <a:pPr marL="0" indent="0" algn="just" rtl="1">
              <a:buNone/>
            </a:pPr>
            <a:r>
              <a:rPr lang="fa-IR" dirty="0" smtClean="0"/>
              <a:t>2-اجرای آموزش یک روز در ماه و در روز های تعطیل</a:t>
            </a:r>
          </a:p>
          <a:p>
            <a:pPr marL="0" indent="0" algn="just" rtl="1">
              <a:buNone/>
            </a:pPr>
            <a:r>
              <a:rPr lang="fa-IR" dirty="0" smtClean="0"/>
              <a:t>3-پیش بینی وتامین فرد جایگزین در روز مورد نظر </a:t>
            </a:r>
            <a:endParaRPr lang="en-US" dirty="0"/>
          </a:p>
        </p:txBody>
      </p:sp>
    </p:spTree>
    <p:extLst>
      <p:ext uri="{BB962C8B-B14F-4D97-AF65-F5344CB8AC3E}">
        <p14:creationId xmlns:p14="http://schemas.microsoft.com/office/powerpoint/2010/main" val="564182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6700"/>
            <a:ext cx="10515600" cy="5910263"/>
          </a:xfrm>
        </p:spPr>
        <p:txBody>
          <a:bodyPr/>
          <a:lstStyle/>
          <a:p>
            <a:pPr marL="0" indent="0" algn="r" rtl="1">
              <a:buNone/>
            </a:pPr>
            <a:r>
              <a:rPr lang="fa-IR" dirty="0" smtClean="0"/>
              <a:t>از آنجا که دانشگاه ها در ابتدای شروع آموزش ها با حجم بالایی از فراگیران وعناوین آموزشی مواجه خواهند خواهند شدلذا پیش بینی دوره آموزشی مرحله اول حداقل 5روز وآموزش در مرحله پس از شروع به کار حداقل یک روز در ماه انجام شده است</a:t>
            </a:r>
          </a:p>
          <a:p>
            <a:pPr marL="0" indent="0" algn="r" rtl="1">
              <a:buNone/>
            </a:pPr>
            <a:r>
              <a:rPr lang="fa-IR" dirty="0" smtClean="0"/>
              <a:t>بدیهی است دانشگاه هایی که نیاز به ارتقای آموزش داشته باشند یا چرخش نیرو یا بارکار آموزش به میزان پایین تری تقلیل یابد طی دوره آموزش از یک سال به 3تا 6امه با اچرای دور روز در ماه آموزش حضوری وافزایش آموزش قبل از شروع به کار از 5روز به 10روز ضرورت دارد</a:t>
            </a:r>
          </a:p>
          <a:p>
            <a:pPr marL="0" indent="0" algn="r" rtl="1">
              <a:buNone/>
            </a:pPr>
            <a:r>
              <a:rPr lang="fa-IR" dirty="0" smtClean="0"/>
              <a:t>مبنای اساسی ارزشیابی عملکرد دانشگاه ها ورتبه بندی فعالیت آنها در وهله نخست اثر بخشی آموزش در ارتقائ حیطه های شناختی ، انگیزشی، مهارتی وعملکرد فراگیران خواهد بود</a:t>
            </a:r>
            <a:endParaRPr lang="en-US" dirty="0"/>
          </a:p>
        </p:txBody>
      </p:sp>
    </p:spTree>
    <p:extLst>
      <p:ext uri="{BB962C8B-B14F-4D97-AF65-F5344CB8AC3E}">
        <p14:creationId xmlns:p14="http://schemas.microsoft.com/office/powerpoint/2010/main" val="2911306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ماده6:تضمین فراگیری آموزش، ارزشیابی فراگیران،صدور گاهی ها وارائه گزارش</a:t>
            </a:r>
            <a:endParaRPr lang="en-US" dirty="0"/>
          </a:p>
        </p:txBody>
      </p:sp>
      <p:sp>
        <p:nvSpPr>
          <p:cNvPr id="3" name="Content Placeholder 2"/>
          <p:cNvSpPr>
            <a:spLocks noGrp="1"/>
          </p:cNvSpPr>
          <p:nvPr>
            <p:ph idx="1"/>
          </p:nvPr>
        </p:nvSpPr>
        <p:spPr/>
        <p:txBody>
          <a:bodyPr/>
          <a:lstStyle/>
          <a:p>
            <a:pPr marL="0" indent="0" algn="just" rtl="1">
              <a:buNone/>
            </a:pPr>
            <a:r>
              <a:rPr lang="fa-IR" dirty="0" smtClean="0"/>
              <a:t>کلیه فراگیران برای دریافت گواهی آموزشی باید ارزشیابی شوند</a:t>
            </a:r>
          </a:p>
          <a:p>
            <a:pPr marL="0" indent="0" algn="just" rtl="1">
              <a:buNone/>
            </a:pPr>
            <a:r>
              <a:rPr lang="fa-IR" dirty="0" smtClean="0"/>
              <a:t>الف-آموزش حضوری:ضرورت دارد تمام اعضای تیم سلامت قبل از شروع خدمت،آموزش های حضوری پیش نیاز برای ورد به عرصه خدمت را دریافت نمایندودریافت گواهی مرحله اول که نشان از پایان موفقیت امیز دوره دارد، شرط صدور مجوز برای همکاری وانعقاد قرار داد خواهد بودبه منظور استمرار قرار داد در فواصل 3ماهه از آغاز فعالیت، باید گواهی مراحل تکمیلی آموزش پرسنل برای یک چهارم از آموزش های حضوری باقیمانده ارائه شود، در صورتی که تمامی آموزش ها در بدو شروع خدمت انجام شده باشدگواهی لازم برای آن موعد صادر می شود</a:t>
            </a:r>
          </a:p>
          <a:p>
            <a:pPr marL="0" indent="0" algn="just" rtl="1">
              <a:buNone/>
            </a:pPr>
            <a:endParaRPr lang="en-US" dirty="0"/>
          </a:p>
        </p:txBody>
      </p:sp>
    </p:spTree>
    <p:extLst>
      <p:ext uri="{BB962C8B-B14F-4D97-AF65-F5344CB8AC3E}">
        <p14:creationId xmlns:p14="http://schemas.microsoft.com/office/powerpoint/2010/main" val="2200805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rtl="1">
              <a:buNone/>
            </a:pPr>
            <a:r>
              <a:rPr lang="fa-IR" dirty="0" smtClean="0"/>
              <a:t>ارائه گوهی به اعضای تیم سلامت می بایست پس از انجام آزمون کتبی ودر صورت نیاز بنا به صلاحدیدآموزش دهندگان علاوه بر آن پس از انجام آزمون عملی صورت گیردکسب 70%نمره قبولی و در صورت صلاحدید دانشگاه ها بالاتر از آن در تمامی آزمون ها شرط تمدید قرار داد خواهد بود</a:t>
            </a:r>
          </a:p>
          <a:p>
            <a:pPr marL="0" indent="0" algn="just" rtl="1">
              <a:buNone/>
            </a:pPr>
            <a:r>
              <a:rPr lang="fa-IR" dirty="0" smtClean="0"/>
              <a:t>هزینه دوره آموزشی برای بار اول رایگان می باشدودر صورت ضرورت تکرار آن به دلیل موفق نشدن فراگیر در آزمون ارزشیابی ، یاغیبت در جلسات آموزش هزینه آن برعهده طرف قرار داد است</a:t>
            </a:r>
            <a:endParaRPr lang="en-US" dirty="0"/>
          </a:p>
        </p:txBody>
      </p:sp>
    </p:spTree>
    <p:extLst>
      <p:ext uri="{BB962C8B-B14F-4D97-AF65-F5344CB8AC3E}">
        <p14:creationId xmlns:p14="http://schemas.microsoft.com/office/powerpoint/2010/main" val="1942867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rtl="1">
              <a:buNone/>
            </a:pPr>
            <a:r>
              <a:rPr lang="fa-IR" dirty="0" smtClean="0"/>
              <a:t>ب-آموزش غیر حضوری: ضرورت دارد تمام اعضای تیم سلامت پس از شروع خدمت،آموزش های غیر حضوری را با استفاده از بسته های آموزشی طی نمایند.تضمین حضور فعال اعضای تیم سلامت در برنامه آموز غیر حضوری از طریق کسب نموره قبولی(70%)پس از شرکت در آزمون ممکن استارائه گواهی به اعضای تیم سلامت می بایست پس از انجام ازمون کتبی صورت گیرد</a:t>
            </a:r>
          </a:p>
          <a:p>
            <a:pPr marL="0" indent="0" algn="just" rtl="1">
              <a:buNone/>
            </a:pPr>
            <a:endParaRPr lang="en-US" dirty="0"/>
          </a:p>
        </p:txBody>
      </p:sp>
    </p:spTree>
    <p:extLst>
      <p:ext uri="{BB962C8B-B14F-4D97-AF65-F5344CB8AC3E}">
        <p14:creationId xmlns:p14="http://schemas.microsoft.com/office/powerpoint/2010/main" val="1860831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766" y="439387"/>
            <a:ext cx="10865922" cy="5547571"/>
          </a:xfrm>
        </p:spPr>
        <p:txBody>
          <a:bodyPr>
            <a:normAutofit/>
          </a:bodyPr>
          <a:lstStyle/>
          <a:p>
            <a:pPr marL="0" indent="0" algn="just" rtl="1">
              <a:buNone/>
            </a:pPr>
            <a:r>
              <a:rPr lang="fa-IR" dirty="0" smtClean="0"/>
              <a:t>تبصره 1:چنانچه فرد دارای گواهینامه برای کار به دانشگاه دیگری مراجعه نماید باید از وی ازمون به عمل آید ودر ص.رت قبولی در آزمون، با وی قرار داد منعقد گردد</a:t>
            </a:r>
          </a:p>
          <a:p>
            <a:pPr marL="0" indent="0" algn="just" rtl="1">
              <a:buNone/>
            </a:pPr>
            <a:r>
              <a:rPr lang="fa-IR" dirty="0" smtClean="0"/>
              <a:t>تبصره2:چنانچه فردآموزش دیده ودارای گواهینامه به هر دلیل ، مشغول به کار نشود وی باید هزینه های آموزش را پرداخت نماید</a:t>
            </a:r>
          </a:p>
          <a:p>
            <a:pPr marL="0" indent="0" algn="just" rtl="1">
              <a:buNone/>
            </a:pPr>
            <a:r>
              <a:rPr lang="fa-IR" dirty="0" smtClean="0"/>
              <a:t>تیصره3:تمام نیرو های شاغل دولتی در پایگاه های بهداشت ومراکز خدمات جامع سلامت ویا سایر واحد ها که تحت عناوین ارائه دهنده خدمات سلامت انجام وظیفه میکنند مشمول الزام برای آموزش وکلیه قواعد آنند</a:t>
            </a:r>
          </a:p>
          <a:p>
            <a:pPr marL="0" indent="0" algn="just" rtl="1">
              <a:buNone/>
            </a:pPr>
            <a:r>
              <a:rPr lang="fa-IR" dirty="0" smtClean="0"/>
              <a:t>تبصره4:گواهی هایی که برای افراد پس از دوره آموزشی صادر می شود برای کار وفعالیت در واحد های ارائه خدمات ونظام ارجاع تعریف شده معاونت بهداشت کاربرد دارد واز آنها نمی توان در سایر واحد های ارائه خدمات یا بخش خصوصی خارج از حوزه معاونت بهداشت ودستورالعمل های تعریف شده استفاده نمود</a:t>
            </a:r>
          </a:p>
          <a:p>
            <a:pPr marL="0" indent="0" algn="just" rtl="1">
              <a:buNone/>
            </a:pPr>
            <a:r>
              <a:rPr lang="fa-IR" dirty="0" smtClean="0"/>
              <a:t>تبعات حقوقی ناشی ازبه کارگیری گواهی ها در خارج از ضوابط بر عهده افراد صادر کننده گواهی وبهبه برداران فاقد ضوابط می باشند</a:t>
            </a:r>
          </a:p>
          <a:p>
            <a:pPr marL="0" indent="0" algn="just" rtl="1">
              <a:buNone/>
            </a:pPr>
            <a:r>
              <a:rPr lang="fa-IR" dirty="0" smtClean="0"/>
              <a:t>اعتبار گواهی های اخذ شده تا5سال از زمان صدور می باشد</a:t>
            </a:r>
          </a:p>
          <a:p>
            <a:pPr marL="0" indent="0" algn="just" rtl="1">
              <a:buNone/>
            </a:pPr>
            <a:endParaRPr lang="en-US" dirty="0"/>
          </a:p>
        </p:txBody>
      </p:sp>
    </p:spTree>
    <p:extLst>
      <p:ext uri="{BB962C8B-B14F-4D97-AF65-F5344CB8AC3E}">
        <p14:creationId xmlns:p14="http://schemas.microsoft.com/office/powerpoint/2010/main" val="1973306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ماده 7:آموزش مدیران واحد های ارائه خدمات</a:t>
            </a:r>
            <a:endParaRPr lang="en-US" dirty="0"/>
          </a:p>
        </p:txBody>
      </p:sp>
      <p:sp>
        <p:nvSpPr>
          <p:cNvPr id="3" name="Content Placeholder 2"/>
          <p:cNvSpPr>
            <a:spLocks noGrp="1"/>
          </p:cNvSpPr>
          <p:nvPr>
            <p:ph idx="1"/>
          </p:nvPr>
        </p:nvSpPr>
        <p:spPr/>
        <p:txBody>
          <a:bodyPr/>
          <a:lstStyle/>
          <a:p>
            <a:pPr marL="0" indent="0" algn="just" rtl="1">
              <a:buNone/>
            </a:pPr>
            <a:r>
              <a:rPr lang="fa-IR" dirty="0" smtClean="0"/>
              <a:t>کلیه مدیران واحد های ارائه خدمات می بایست در ابتدای شروع به کار در موقعیت مدیریتی ،آموزش های لازم در زمینه مدیریت ورهبری تیم سلامت وواحد های ارائه خدمات را دریافت نمایند.لازم به ذکر است که برخی از عناوین آموزشی با فهرست عناوین آموزش بعضی از اعضای تیم سلامت که در جداول آمذده است مشترک هستند وآموزش مجددآنها الزامی نیست </a:t>
            </a:r>
            <a:endParaRPr lang="en-US" dirty="0"/>
          </a:p>
        </p:txBody>
      </p:sp>
    </p:spTree>
    <p:extLst>
      <p:ext uri="{BB962C8B-B14F-4D97-AF65-F5344CB8AC3E}">
        <p14:creationId xmlns:p14="http://schemas.microsoft.com/office/powerpoint/2010/main" val="2054639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ماده8:جدول مراحل ،حیطه ها،سرفصل ها، زمان وترتیب اجرای آموزش</a:t>
            </a:r>
            <a:endParaRPr lang="en-US" dirty="0"/>
          </a:p>
        </p:txBody>
      </p:sp>
      <p:sp>
        <p:nvSpPr>
          <p:cNvPr id="3" name="Content Placeholder 2"/>
          <p:cNvSpPr>
            <a:spLocks noGrp="1"/>
          </p:cNvSpPr>
          <p:nvPr>
            <p:ph idx="1"/>
          </p:nvPr>
        </p:nvSpPr>
        <p:spPr/>
        <p:txBody>
          <a:bodyPr/>
          <a:lstStyle/>
          <a:p>
            <a:pPr marL="0" indent="0" algn="just" rtl="1">
              <a:buNone/>
            </a:pPr>
            <a:r>
              <a:rPr lang="fa-IR" dirty="0" smtClean="0"/>
              <a:t>چنانچه نام هریک ازکارکنان در این جدول وجو نداشتنه باشد دانشگاه می تواند براساس صلاحدید وتفویض اختیارات ودستورالعمل اقدام به اجرای آموزش برای آنها نماید.آموزش رویکرد به شکایات شایع وراهنماهای بالینی ومدیریت خدمات تشخیصی ودرمانی که عمدتا مورد نیاز پزشکان است با بهره گیری از بسته های آموزشی </a:t>
            </a:r>
            <a:r>
              <a:rPr lang="en-US" dirty="0" smtClean="0"/>
              <a:t>MPH</a:t>
            </a:r>
            <a:r>
              <a:rPr lang="fa-IR" dirty="0" smtClean="0"/>
              <a:t>پزشکی خانواداه ونیز راهنمای های بالینی که گروه های تخصصی متولی برنامه های سلامت منتشر می کنند وبرنامه هایی که برای آموزش پزشکان خانواده پیش بینی می شود امکان پذیر است </a:t>
            </a:r>
            <a:endParaRPr lang="en-US" dirty="0"/>
          </a:p>
        </p:txBody>
      </p:sp>
    </p:spTree>
    <p:extLst>
      <p:ext uri="{BB962C8B-B14F-4D97-AF65-F5344CB8AC3E}">
        <p14:creationId xmlns:p14="http://schemas.microsoft.com/office/powerpoint/2010/main" val="4143985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ماده9:گزارش دهی به سطوح بالاتر</a:t>
            </a:r>
            <a:endParaRPr lang="en-US" dirty="0"/>
          </a:p>
        </p:txBody>
      </p:sp>
      <p:sp>
        <p:nvSpPr>
          <p:cNvPr id="3" name="Content Placeholder 2"/>
          <p:cNvSpPr>
            <a:spLocks noGrp="1"/>
          </p:cNvSpPr>
          <p:nvPr>
            <p:ph idx="1"/>
          </p:nvPr>
        </p:nvSpPr>
        <p:spPr/>
        <p:txBody>
          <a:bodyPr/>
          <a:lstStyle/>
          <a:p>
            <a:pPr marL="0" indent="0" algn="just" rtl="1">
              <a:buNone/>
            </a:pPr>
            <a:r>
              <a:rPr lang="fa-IR" dirty="0" smtClean="0"/>
              <a:t>حداقل اطلاعات وشاخص های مورد نیاز در این زمینه عبارت اند از:</a:t>
            </a:r>
          </a:p>
          <a:p>
            <a:pPr marL="0" indent="0" algn="just" rtl="1">
              <a:buNone/>
            </a:pPr>
            <a:r>
              <a:rPr lang="fa-IR" dirty="0" smtClean="0"/>
              <a:t>1-میزان افراد آموزش دیده به ازای عناوین اختصاصی</a:t>
            </a:r>
          </a:p>
          <a:p>
            <a:pPr marL="0" indent="0" algn="just" rtl="1">
              <a:buNone/>
            </a:pPr>
            <a:r>
              <a:rPr lang="fa-IR" dirty="0" smtClean="0"/>
              <a:t>2-میزان فراگیرانی که موفق به دریافت گواهی آموزش شده اند</a:t>
            </a:r>
          </a:p>
          <a:p>
            <a:pPr marL="0" indent="0" algn="just" rtl="1">
              <a:buNone/>
            </a:pPr>
            <a:r>
              <a:rPr lang="fa-IR" dirty="0" smtClean="0"/>
              <a:t>3-تعداد افراد باقی مانده برای آموزش</a:t>
            </a:r>
          </a:p>
          <a:p>
            <a:pPr marL="0" indent="0" algn="just" rtl="1">
              <a:buNone/>
            </a:pPr>
            <a:r>
              <a:rPr lang="fa-IR" dirty="0" smtClean="0"/>
              <a:t>4-وضعیت انطباق برنامه آموزشی با استانداردهای مورد لزوم </a:t>
            </a:r>
          </a:p>
          <a:p>
            <a:pPr marL="0" indent="0" algn="just" rtl="1">
              <a:buNone/>
            </a:pPr>
            <a:r>
              <a:rPr lang="fa-IR" dirty="0" smtClean="0"/>
              <a:t>5-ارزیابی زیر ساخت ها برای ردگیری افراد </a:t>
            </a:r>
            <a:endParaRPr lang="en-US" dirty="0"/>
          </a:p>
        </p:txBody>
      </p:sp>
    </p:spTree>
    <p:extLst>
      <p:ext uri="{BB962C8B-B14F-4D97-AF65-F5344CB8AC3E}">
        <p14:creationId xmlns:p14="http://schemas.microsoft.com/office/powerpoint/2010/main" val="3441699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هدف</a:t>
            </a:r>
            <a:endParaRPr lang="en-US" dirty="0"/>
          </a:p>
        </p:txBody>
      </p:sp>
      <p:sp>
        <p:nvSpPr>
          <p:cNvPr id="3" name="Content Placeholder 2"/>
          <p:cNvSpPr>
            <a:spLocks noGrp="1"/>
          </p:cNvSpPr>
          <p:nvPr>
            <p:ph idx="1"/>
          </p:nvPr>
        </p:nvSpPr>
        <p:spPr/>
        <p:txBody>
          <a:bodyPr/>
          <a:lstStyle/>
          <a:p>
            <a:pPr marL="0" indent="0" algn="just" rtl="1">
              <a:buNone/>
            </a:pPr>
            <a:r>
              <a:rPr lang="fa-IR" dirty="0"/>
              <a:t>هدف نهایی برنامه آموزش، مهارت آموزی مبتنی بر شرح </a:t>
            </a:r>
            <a:r>
              <a:rPr lang="fa-IR" dirty="0" smtClean="0"/>
              <a:t>وظایف </a:t>
            </a:r>
            <a:r>
              <a:rPr lang="fa-IR" dirty="0"/>
              <a:t>سازمانی کارکنان به ویژه اعضای تیم سلامت مجری خدمات وبرنامه پزشکی خانواده در واحد های مختلف ارائه خدمات به منظور اجرای خدمات تعریف شده </a:t>
            </a:r>
            <a:r>
              <a:rPr lang="fa-IR" dirty="0" smtClean="0"/>
              <a:t>وبرنامه </a:t>
            </a:r>
            <a:r>
              <a:rPr lang="fa-IR" dirty="0"/>
              <a:t>پزشکی خانواده </a:t>
            </a:r>
            <a:r>
              <a:rPr lang="fa-IR" dirty="0" smtClean="0"/>
              <a:t>است.</a:t>
            </a:r>
            <a:endParaRPr lang="en-US" dirty="0"/>
          </a:p>
        </p:txBody>
      </p:sp>
    </p:spTree>
    <p:extLst>
      <p:ext uri="{BB962C8B-B14F-4D97-AF65-F5344CB8AC3E}">
        <p14:creationId xmlns:p14="http://schemas.microsoft.com/office/powerpoint/2010/main" val="618236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3190" y="198628"/>
            <a:ext cx="7196443" cy="6547916"/>
          </a:xfrm>
        </p:spPr>
      </p:pic>
    </p:spTree>
    <p:extLst>
      <p:ext uri="{BB962C8B-B14F-4D97-AF65-F5344CB8AC3E}">
        <p14:creationId xmlns:p14="http://schemas.microsoft.com/office/powerpoint/2010/main" val="959596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819" y="91803"/>
            <a:ext cx="6777778" cy="6641506"/>
          </a:xfrm>
          <a:prstGeom prst="rect">
            <a:avLst/>
          </a:prstGeom>
        </p:spPr>
      </p:pic>
    </p:spTree>
    <p:extLst>
      <p:ext uri="{BB962C8B-B14F-4D97-AF65-F5344CB8AC3E}">
        <p14:creationId xmlns:p14="http://schemas.microsoft.com/office/powerpoint/2010/main" val="1999064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8187" y="86171"/>
            <a:ext cx="7861465" cy="6563572"/>
          </a:xfrm>
          <a:prstGeom prst="rect">
            <a:avLst/>
          </a:prstGeom>
        </p:spPr>
      </p:pic>
    </p:spTree>
    <p:extLst>
      <p:ext uri="{BB962C8B-B14F-4D97-AF65-F5344CB8AC3E}">
        <p14:creationId xmlns:p14="http://schemas.microsoft.com/office/powerpoint/2010/main" val="1043831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431" y="186392"/>
            <a:ext cx="7635833" cy="6499416"/>
          </a:xfrm>
          <a:prstGeom prst="rect">
            <a:avLst/>
          </a:prstGeom>
        </p:spPr>
      </p:pic>
    </p:spTree>
    <p:extLst>
      <p:ext uri="{BB962C8B-B14F-4D97-AF65-F5344CB8AC3E}">
        <p14:creationId xmlns:p14="http://schemas.microsoft.com/office/powerpoint/2010/main" val="3521438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0681" y="170666"/>
            <a:ext cx="8039594" cy="6651653"/>
          </a:xfrm>
          <a:prstGeom prst="rect">
            <a:avLst/>
          </a:prstGeom>
        </p:spPr>
      </p:pic>
    </p:spTree>
    <p:extLst>
      <p:ext uri="{BB962C8B-B14F-4D97-AF65-F5344CB8AC3E}">
        <p14:creationId xmlns:p14="http://schemas.microsoft.com/office/powerpoint/2010/main" val="2903701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6317" y="99804"/>
            <a:ext cx="7143238" cy="6648295"/>
          </a:xfrm>
          <a:prstGeom prst="rect">
            <a:avLst/>
          </a:prstGeom>
        </p:spPr>
      </p:pic>
    </p:spTree>
    <p:extLst>
      <p:ext uri="{BB962C8B-B14F-4D97-AF65-F5344CB8AC3E}">
        <p14:creationId xmlns:p14="http://schemas.microsoft.com/office/powerpoint/2010/main" val="2641444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72495248"/>
              </p:ext>
            </p:extLst>
          </p:nvPr>
        </p:nvGraphicFramePr>
        <p:xfrm>
          <a:off x="1353312" y="1406511"/>
          <a:ext cx="10034006" cy="4482225"/>
        </p:xfrm>
        <a:graphic>
          <a:graphicData uri="http://schemas.openxmlformats.org/drawingml/2006/table">
            <a:tbl>
              <a:tblPr firstRow="1" bandRow="1">
                <a:tableStyleId>{ED083AE6-46FA-4A59-8FB0-9F97EB10719F}</a:tableStyleId>
              </a:tblPr>
              <a:tblGrid>
                <a:gridCol w="715411"/>
                <a:gridCol w="715411"/>
                <a:gridCol w="715411"/>
                <a:gridCol w="715411"/>
                <a:gridCol w="715411"/>
                <a:gridCol w="715411"/>
                <a:gridCol w="715411"/>
                <a:gridCol w="715411"/>
                <a:gridCol w="715411"/>
                <a:gridCol w="715411"/>
                <a:gridCol w="715411"/>
                <a:gridCol w="697161"/>
                <a:gridCol w="733662"/>
                <a:gridCol w="733662"/>
              </a:tblGrid>
              <a:tr h="3276410">
                <a:tc>
                  <a:txBody>
                    <a:bodyPr/>
                    <a:lstStyle/>
                    <a:p>
                      <a:pPr algn="ctr"/>
                      <a:r>
                        <a:rPr lang="fa-IR" sz="1400" dirty="0" smtClean="0">
                          <a:cs typeface="B Titr" panose="00000700000000000000" pitchFamily="2" charset="-78"/>
                        </a:rPr>
                        <a:t>پذیرش وآمار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رادیولوژی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آزمایشگاه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مراقب</a:t>
                      </a:r>
                      <a:r>
                        <a:rPr lang="fa-IR" sz="1400" baseline="0" dirty="0" smtClean="0">
                          <a:cs typeface="B Titr" panose="00000700000000000000" pitchFamily="2" charset="-78"/>
                        </a:rPr>
                        <a:t> سلامت دهان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دندانپزشک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سلامت روان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تغذیه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وکارشناس بهداشت حرفه ای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بهداشت محیط</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پرستار/بهیار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ماما</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یا کارشناس مراقب سلامت</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اعضای تیم سلامت</a:t>
                      </a:r>
                      <a:endParaRPr lang="en-US" sz="1400" dirty="0">
                        <a:cs typeface="B Titr" panose="00000700000000000000" pitchFamily="2" charset="-78"/>
                      </a:endParaRPr>
                    </a:p>
                  </a:txBody>
                  <a:tcPr vert="vert"/>
                </a:tc>
              </a:tr>
              <a:tr h="1205815">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10/5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10/5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جمع ساعت آموزشی</a:t>
                      </a:r>
                      <a:endParaRPr lang="en-US" sz="1400" dirty="0">
                        <a:cs typeface="B Titr" panose="00000700000000000000" pitchFamily="2" charset="-78"/>
                      </a:endParaRPr>
                    </a:p>
                  </a:txBody>
                  <a:tcPr/>
                </a:tc>
              </a:tr>
            </a:tbl>
          </a:graphicData>
        </a:graphic>
      </p:graphicFrame>
      <p:sp>
        <p:nvSpPr>
          <p:cNvPr id="5" name="TextBox 4"/>
          <p:cNvSpPr txBox="1"/>
          <p:nvPr/>
        </p:nvSpPr>
        <p:spPr>
          <a:xfrm>
            <a:off x="2300646" y="404394"/>
            <a:ext cx="8283037" cy="523220"/>
          </a:xfrm>
          <a:prstGeom prst="rect">
            <a:avLst/>
          </a:prstGeom>
          <a:noFill/>
        </p:spPr>
        <p:txBody>
          <a:bodyPr wrap="none" rtlCol="0">
            <a:spAutoFit/>
          </a:bodyPr>
          <a:lstStyle/>
          <a:p>
            <a:r>
              <a:rPr lang="fa-IR" sz="2800" dirty="0" smtClean="0">
                <a:cs typeface="B Titr" panose="00000700000000000000" pitchFamily="2" charset="-78"/>
              </a:rPr>
              <a:t>ساعت آموزش مباحث مقدماتی و پیش نیازبرای اعضای تیم سلامت </a:t>
            </a:r>
            <a:endParaRPr lang="en-US" sz="2800" dirty="0">
              <a:cs typeface="B Titr" panose="00000700000000000000" pitchFamily="2" charset="-78"/>
            </a:endParaRPr>
          </a:p>
        </p:txBody>
      </p:sp>
    </p:spTree>
    <p:extLst>
      <p:ext uri="{BB962C8B-B14F-4D97-AF65-F5344CB8AC3E}">
        <p14:creationId xmlns:p14="http://schemas.microsoft.com/office/powerpoint/2010/main" val="4254519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6919" y="624110"/>
            <a:ext cx="9877693" cy="1280890"/>
          </a:xfrm>
        </p:spPr>
        <p:txBody>
          <a:bodyPr>
            <a:normAutofit fontScale="90000"/>
          </a:bodyPr>
          <a:lstStyle/>
          <a:p>
            <a:r>
              <a:rPr lang="fa-IR" dirty="0">
                <a:cs typeface="B Titr" panose="00000700000000000000" pitchFamily="2" charset="-78"/>
              </a:rPr>
              <a:t>ساعت آموزش </a:t>
            </a:r>
            <a:r>
              <a:rPr lang="fa-IR" dirty="0" smtClean="0">
                <a:cs typeface="B Titr" panose="00000700000000000000" pitchFamily="2" charset="-78"/>
              </a:rPr>
              <a:t>مرور اجمالی برنامه های سلامت اعضای </a:t>
            </a:r>
            <a:r>
              <a:rPr lang="fa-IR" dirty="0">
                <a:cs typeface="B Titr" panose="00000700000000000000" pitchFamily="2" charset="-78"/>
              </a:rPr>
              <a:t>تیم </a:t>
            </a:r>
            <a:r>
              <a:rPr lang="fa-IR" dirty="0" smtClean="0">
                <a:cs typeface="B Titr" panose="00000700000000000000" pitchFamily="2" charset="-78"/>
              </a:rPr>
              <a:t>سلامت</a:t>
            </a:r>
            <a:br>
              <a:rPr lang="fa-IR" dirty="0" smtClean="0">
                <a:cs typeface="B Titr" panose="00000700000000000000" pitchFamily="2" charset="-78"/>
              </a:rPr>
            </a:br>
            <a:r>
              <a:rPr lang="fa-IR" dirty="0" smtClean="0">
                <a:cs typeface="B Titr" panose="00000700000000000000" pitchFamily="2" charset="-78"/>
              </a:rPr>
              <a:t> </a:t>
            </a:r>
            <a:r>
              <a:rPr lang="en-US" dirty="0">
                <a:cs typeface="B Titr" panose="00000700000000000000" pitchFamily="2" charset="-78"/>
              </a:rPr>
              <a:t/>
            </a:r>
            <a:br>
              <a:rPr lang="en-US" dirty="0">
                <a:cs typeface="B Titr" panose="00000700000000000000" pitchFamily="2" charset="-78"/>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1511676"/>
              </p:ext>
            </p:extLst>
          </p:nvPr>
        </p:nvGraphicFramePr>
        <p:xfrm>
          <a:off x="1353312" y="1406511"/>
          <a:ext cx="10034006" cy="4482225"/>
        </p:xfrm>
        <a:graphic>
          <a:graphicData uri="http://schemas.openxmlformats.org/drawingml/2006/table">
            <a:tbl>
              <a:tblPr firstRow="1" bandRow="1">
                <a:tableStyleId>{ED083AE6-46FA-4A59-8FB0-9F97EB10719F}</a:tableStyleId>
              </a:tblPr>
              <a:tblGrid>
                <a:gridCol w="715411"/>
                <a:gridCol w="715411"/>
                <a:gridCol w="715411"/>
                <a:gridCol w="715411"/>
                <a:gridCol w="715411"/>
                <a:gridCol w="715411"/>
                <a:gridCol w="715411"/>
                <a:gridCol w="715411"/>
                <a:gridCol w="715411"/>
                <a:gridCol w="715411"/>
                <a:gridCol w="715411"/>
                <a:gridCol w="697161"/>
                <a:gridCol w="733662"/>
                <a:gridCol w="733662"/>
              </a:tblGrid>
              <a:tr h="3276410">
                <a:tc>
                  <a:txBody>
                    <a:bodyPr/>
                    <a:lstStyle/>
                    <a:p>
                      <a:pPr algn="ctr"/>
                      <a:r>
                        <a:rPr lang="fa-IR" sz="1400" dirty="0" smtClean="0">
                          <a:cs typeface="B Titr" panose="00000700000000000000" pitchFamily="2" charset="-78"/>
                        </a:rPr>
                        <a:t>پذیرش وآمار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رادیولوژی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آزمایشگاه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مراقب</a:t>
                      </a:r>
                      <a:r>
                        <a:rPr lang="fa-IR" sz="1400" baseline="0" dirty="0" smtClean="0">
                          <a:cs typeface="B Titr" panose="00000700000000000000" pitchFamily="2" charset="-78"/>
                        </a:rPr>
                        <a:t> سلامت دهان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دندانپزشک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سلامت روان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تغذیه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وکارشناس بهداشت حرفه ای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بهداشت محیط</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پرستار/بهیار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ماما</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یا کارشناس مراقب سلامت</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اعضای تیم سلامت</a:t>
                      </a:r>
                      <a:endParaRPr lang="en-US" sz="1400" dirty="0">
                        <a:cs typeface="B Titr" panose="00000700000000000000" pitchFamily="2" charset="-78"/>
                      </a:endParaRPr>
                    </a:p>
                  </a:txBody>
                  <a:tcPr vert="vert"/>
                </a:tc>
              </a:tr>
              <a:tr h="1205815">
                <a:tc>
                  <a:txBody>
                    <a:bodyPr/>
                    <a:lstStyle/>
                    <a:p>
                      <a:pPr algn="ctr"/>
                      <a:r>
                        <a:rPr lang="fa-IR" sz="1400" dirty="0" smtClean="0">
                          <a:cs typeface="B Titr" panose="00000700000000000000" pitchFamily="2" charset="-78"/>
                        </a:rPr>
                        <a:t>0/5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9</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9</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9</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9</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9</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22/5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22/5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22/5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22/5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جمع ساعت آموزشی</a:t>
                      </a:r>
                      <a:endParaRPr lang="en-US" sz="1400" dirty="0">
                        <a:cs typeface="B Titr" panose="00000700000000000000" pitchFamily="2" charset="-78"/>
                      </a:endParaRPr>
                    </a:p>
                  </a:txBody>
                  <a:tcPr/>
                </a:tc>
              </a:tr>
            </a:tbl>
          </a:graphicData>
        </a:graphic>
      </p:graphicFrame>
    </p:spTree>
    <p:extLst>
      <p:ext uri="{BB962C8B-B14F-4D97-AF65-F5344CB8AC3E}">
        <p14:creationId xmlns:p14="http://schemas.microsoft.com/office/powerpoint/2010/main" val="3409665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7553" y="624110"/>
            <a:ext cx="9557059" cy="1280890"/>
          </a:xfrm>
        </p:spPr>
        <p:txBody>
          <a:bodyPr>
            <a:normAutofit fontScale="90000"/>
          </a:bodyPr>
          <a:lstStyle/>
          <a:p>
            <a:r>
              <a:rPr lang="fa-IR" dirty="0">
                <a:cs typeface="B Titr" panose="00000700000000000000" pitchFamily="2" charset="-78"/>
              </a:rPr>
              <a:t>ساعت آموزش </a:t>
            </a:r>
            <a:r>
              <a:rPr lang="fa-IR" dirty="0" smtClean="0">
                <a:cs typeface="B Titr" panose="00000700000000000000" pitchFamily="2" charset="-78"/>
              </a:rPr>
              <a:t>مباحث مکمل ومدیریت خدمات اعضای </a:t>
            </a:r>
            <a:r>
              <a:rPr lang="fa-IR" dirty="0">
                <a:cs typeface="B Titr" panose="00000700000000000000" pitchFamily="2" charset="-78"/>
              </a:rPr>
              <a:t>تیم سلامت</a:t>
            </a:r>
            <a:br>
              <a:rPr lang="fa-IR" dirty="0">
                <a:cs typeface="B Titr" panose="00000700000000000000" pitchFamily="2" charset="-78"/>
              </a:rPr>
            </a:br>
            <a:r>
              <a:rPr lang="fa-IR" dirty="0">
                <a:cs typeface="B Titr" panose="00000700000000000000" pitchFamily="2" charset="-78"/>
              </a:rPr>
              <a:t> </a:t>
            </a:r>
            <a:r>
              <a:rPr lang="en-US" dirty="0">
                <a:cs typeface="B Titr" panose="00000700000000000000" pitchFamily="2" charset="-78"/>
              </a:rPr>
              <a:t/>
            </a:r>
            <a:br>
              <a:rPr lang="en-US" dirty="0">
                <a:cs typeface="B Titr" panose="00000700000000000000" pitchFamily="2" charset="-78"/>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5872574"/>
              </p:ext>
            </p:extLst>
          </p:nvPr>
        </p:nvGraphicFramePr>
        <p:xfrm>
          <a:off x="1353312" y="1406511"/>
          <a:ext cx="10034006" cy="4482225"/>
        </p:xfrm>
        <a:graphic>
          <a:graphicData uri="http://schemas.openxmlformats.org/drawingml/2006/table">
            <a:tbl>
              <a:tblPr firstRow="1" bandRow="1">
                <a:tableStyleId>{ED083AE6-46FA-4A59-8FB0-9F97EB10719F}</a:tableStyleId>
              </a:tblPr>
              <a:tblGrid>
                <a:gridCol w="715411"/>
                <a:gridCol w="715411"/>
                <a:gridCol w="715411"/>
                <a:gridCol w="715411"/>
                <a:gridCol w="715411"/>
                <a:gridCol w="715411"/>
                <a:gridCol w="715411"/>
                <a:gridCol w="715411"/>
                <a:gridCol w="715411"/>
                <a:gridCol w="715411"/>
                <a:gridCol w="715411"/>
                <a:gridCol w="697161"/>
                <a:gridCol w="733662"/>
                <a:gridCol w="733662"/>
              </a:tblGrid>
              <a:tr h="3276410">
                <a:tc>
                  <a:txBody>
                    <a:bodyPr/>
                    <a:lstStyle/>
                    <a:p>
                      <a:pPr algn="ctr"/>
                      <a:r>
                        <a:rPr lang="fa-IR" sz="1400" dirty="0" smtClean="0">
                          <a:cs typeface="B Titr" panose="00000700000000000000" pitchFamily="2" charset="-78"/>
                        </a:rPr>
                        <a:t>پذیرش وآمار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رادیولوژی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آزمایشگاه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مراقب</a:t>
                      </a:r>
                      <a:r>
                        <a:rPr lang="fa-IR" sz="1400" baseline="0" dirty="0" smtClean="0">
                          <a:cs typeface="B Titr" panose="00000700000000000000" pitchFamily="2" charset="-78"/>
                        </a:rPr>
                        <a:t> سلامت دهان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دندانپزشک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سلامت روان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تغذیه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وکارشناس بهداشت حرفه ای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بهداشت محیط</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پرستار/بهیار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ماما</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یا کارشناس مراقب سلامت</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اعضای تیم سلامت</a:t>
                      </a:r>
                      <a:endParaRPr lang="en-US" sz="1400" dirty="0">
                        <a:cs typeface="B Titr" panose="00000700000000000000" pitchFamily="2" charset="-78"/>
                      </a:endParaRPr>
                    </a:p>
                  </a:txBody>
                  <a:tcPr vert="vert"/>
                </a:tc>
              </a:tr>
              <a:tr h="1205815">
                <a:tc>
                  <a:txBody>
                    <a:bodyPr/>
                    <a:lstStyle/>
                    <a:p>
                      <a:pPr algn="ctr"/>
                      <a:r>
                        <a:rPr lang="fa-IR" sz="1400" dirty="0" smtClean="0">
                          <a:cs typeface="B Titr" panose="00000700000000000000" pitchFamily="2" charset="-78"/>
                        </a:rPr>
                        <a:t>11/5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6/5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6/5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22/5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23/5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23/5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جمع ساعت آموزشی</a:t>
                      </a:r>
                      <a:endParaRPr lang="en-US" sz="1400" dirty="0">
                        <a:cs typeface="B Titr" panose="00000700000000000000" pitchFamily="2" charset="-78"/>
                      </a:endParaRPr>
                    </a:p>
                  </a:txBody>
                  <a:tcPr/>
                </a:tc>
              </a:tr>
            </a:tbl>
          </a:graphicData>
        </a:graphic>
      </p:graphicFrame>
    </p:spTree>
    <p:extLst>
      <p:ext uri="{BB962C8B-B14F-4D97-AF65-F5344CB8AC3E}">
        <p14:creationId xmlns:p14="http://schemas.microsoft.com/office/powerpoint/2010/main" val="695671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3179" y="624110"/>
            <a:ext cx="9521434" cy="1280890"/>
          </a:xfrm>
        </p:spPr>
        <p:txBody>
          <a:bodyPr>
            <a:normAutofit fontScale="90000"/>
          </a:bodyPr>
          <a:lstStyle/>
          <a:p>
            <a:r>
              <a:rPr lang="fa-IR" dirty="0">
                <a:cs typeface="B Titr" panose="00000700000000000000" pitchFamily="2" charset="-78"/>
              </a:rPr>
              <a:t>ساعت آموزش </a:t>
            </a:r>
            <a:r>
              <a:rPr lang="fa-IR" dirty="0" smtClean="0">
                <a:cs typeface="B Titr" panose="00000700000000000000" pitchFamily="2" charset="-78"/>
              </a:rPr>
              <a:t>مرور تفصیلی برنامه های سلامت اعضای </a:t>
            </a:r>
            <a:r>
              <a:rPr lang="fa-IR" dirty="0">
                <a:cs typeface="B Titr" panose="00000700000000000000" pitchFamily="2" charset="-78"/>
              </a:rPr>
              <a:t>تیم سلامت</a:t>
            </a:r>
            <a:br>
              <a:rPr lang="fa-IR" dirty="0">
                <a:cs typeface="B Titr" panose="00000700000000000000" pitchFamily="2" charset="-78"/>
              </a:rPr>
            </a:br>
            <a:r>
              <a:rPr lang="fa-IR" dirty="0">
                <a:cs typeface="B Titr" panose="00000700000000000000" pitchFamily="2" charset="-78"/>
              </a:rPr>
              <a:t> </a:t>
            </a:r>
            <a:r>
              <a:rPr lang="en-US" dirty="0">
                <a:cs typeface="B Titr" panose="00000700000000000000" pitchFamily="2" charset="-78"/>
              </a:rPr>
              <a:t/>
            </a:r>
            <a:br>
              <a:rPr lang="en-US" dirty="0">
                <a:cs typeface="B Titr" panose="00000700000000000000" pitchFamily="2" charset="-78"/>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5746296"/>
              </p:ext>
            </p:extLst>
          </p:nvPr>
        </p:nvGraphicFramePr>
        <p:xfrm>
          <a:off x="1353312" y="1406511"/>
          <a:ext cx="10034006" cy="4482225"/>
        </p:xfrm>
        <a:graphic>
          <a:graphicData uri="http://schemas.openxmlformats.org/drawingml/2006/table">
            <a:tbl>
              <a:tblPr firstRow="1" bandRow="1">
                <a:tableStyleId>{ED083AE6-46FA-4A59-8FB0-9F97EB10719F}</a:tableStyleId>
              </a:tblPr>
              <a:tblGrid>
                <a:gridCol w="715411"/>
                <a:gridCol w="715411"/>
                <a:gridCol w="715411"/>
                <a:gridCol w="715411"/>
                <a:gridCol w="715411"/>
                <a:gridCol w="715411"/>
                <a:gridCol w="715411"/>
                <a:gridCol w="715411"/>
                <a:gridCol w="715411"/>
                <a:gridCol w="715411"/>
                <a:gridCol w="715411"/>
                <a:gridCol w="697161"/>
                <a:gridCol w="733662"/>
                <a:gridCol w="733662"/>
              </a:tblGrid>
              <a:tr h="3276410">
                <a:tc>
                  <a:txBody>
                    <a:bodyPr/>
                    <a:lstStyle/>
                    <a:p>
                      <a:pPr algn="ctr"/>
                      <a:r>
                        <a:rPr lang="fa-IR" sz="1400" dirty="0" smtClean="0">
                          <a:cs typeface="B Titr" panose="00000700000000000000" pitchFamily="2" charset="-78"/>
                        </a:rPr>
                        <a:t>پذیرش وآمار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رادیولوژی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آزمایشگاه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مراقب</a:t>
                      </a:r>
                      <a:r>
                        <a:rPr lang="fa-IR" sz="1400" baseline="0" dirty="0" smtClean="0">
                          <a:cs typeface="B Titr" panose="00000700000000000000" pitchFamily="2" charset="-78"/>
                        </a:rPr>
                        <a:t> سلامت دهان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دندانپزشک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سلامت روان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تغذیه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وکارشناس بهداشت حرفه ای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بهداشت محیط</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پرستار/بهیار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ماما</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یا کارشناس مراقب سلامت</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اعضای تیم سلامت</a:t>
                      </a:r>
                      <a:endParaRPr lang="en-US" sz="1400" dirty="0">
                        <a:cs typeface="B Titr" panose="00000700000000000000" pitchFamily="2" charset="-78"/>
                      </a:endParaRPr>
                    </a:p>
                  </a:txBody>
                  <a:tcPr vert="vert"/>
                </a:tc>
              </a:tr>
              <a:tr h="1205815">
                <a:tc>
                  <a:txBody>
                    <a:bodyPr/>
                    <a:lstStyle/>
                    <a:p>
                      <a:pPr algn="ctr"/>
                      <a:r>
                        <a:rPr lang="fa-IR" sz="1400" dirty="0" smtClean="0">
                          <a:cs typeface="B Titr" panose="00000700000000000000" pitchFamily="2" charset="-78"/>
                        </a:rPr>
                        <a:t>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13</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18/5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36/5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36/5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جمع ساعت آموزشی</a:t>
                      </a:r>
                      <a:endParaRPr lang="en-US" sz="1400" dirty="0">
                        <a:cs typeface="B Titr" panose="00000700000000000000" pitchFamily="2" charset="-78"/>
                      </a:endParaRPr>
                    </a:p>
                  </a:txBody>
                  <a:tcPr/>
                </a:tc>
              </a:tr>
            </a:tbl>
          </a:graphicData>
        </a:graphic>
      </p:graphicFrame>
    </p:spTree>
    <p:extLst>
      <p:ext uri="{BB962C8B-B14F-4D97-AF65-F5344CB8AC3E}">
        <p14:creationId xmlns:p14="http://schemas.microsoft.com/office/powerpoint/2010/main" val="837767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گروه هدف در برنامه آموزش </a:t>
            </a:r>
            <a:endParaRPr lang="en-US" dirty="0"/>
          </a:p>
        </p:txBody>
      </p:sp>
      <p:sp>
        <p:nvSpPr>
          <p:cNvPr id="3" name="Content Placeholder 2"/>
          <p:cNvSpPr>
            <a:spLocks noGrp="1"/>
          </p:cNvSpPr>
          <p:nvPr>
            <p:ph idx="1"/>
          </p:nvPr>
        </p:nvSpPr>
        <p:spPr/>
        <p:txBody>
          <a:bodyPr/>
          <a:lstStyle/>
          <a:p>
            <a:pPr marL="0" indent="0" algn="just" rtl="1">
              <a:buNone/>
            </a:pPr>
            <a:r>
              <a:rPr lang="fa-IR" dirty="0" smtClean="0"/>
              <a:t>گروه هدف در برنامه آموزش عبارت اند از تمامی کارکنان واعضای تیم سلامت .به منظور اجرای بهینه این آموزش ها علاوه بر اعضای تیم سلامت می بایست آموزش دهندگان آنها ونیز کارشناسان ومدیران ستادی آموزش داده شوند.اولویت آموزش بر رده های کلیدی وموضوعات اولویت دار متمرکز می شود.</a:t>
            </a:r>
          </a:p>
          <a:p>
            <a:pPr marL="0" indent="0" algn="just" rtl="1">
              <a:buNone/>
            </a:pPr>
            <a:r>
              <a:rPr lang="fa-IR" dirty="0" smtClean="0"/>
              <a:t>تبصره:چنانچه فهرست اعضای تیم سلامت درطول زمان تغییر کند با افرادی از آنها در این دستورالعمل نام برده نشده باشد آنها نیز مشمول الزام برای آموزشند</a:t>
            </a:r>
          </a:p>
          <a:p>
            <a:pPr marL="0" indent="0" algn="just" rtl="1">
              <a:buNone/>
            </a:pPr>
            <a:r>
              <a:rPr lang="fa-IR" dirty="0" smtClean="0"/>
              <a:t>تبصره 2:برنامه تربیت .مهارت آموزی بهورزان در قالب دستورالعمل های اختصاصی جداگانه وآیین نامه های آموزش بهورزی ابلاغ </a:t>
            </a:r>
            <a:r>
              <a:rPr lang="fa-IR" dirty="0" smtClean="0"/>
              <a:t>می </a:t>
            </a:r>
            <a:r>
              <a:rPr lang="fa-IR" dirty="0" smtClean="0"/>
              <a:t>شود </a:t>
            </a:r>
            <a:endParaRPr lang="en-US" dirty="0"/>
          </a:p>
        </p:txBody>
      </p:sp>
    </p:spTree>
    <p:extLst>
      <p:ext uri="{BB962C8B-B14F-4D97-AF65-F5344CB8AC3E}">
        <p14:creationId xmlns:p14="http://schemas.microsoft.com/office/powerpoint/2010/main" val="3801390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551" y="624110"/>
            <a:ext cx="9868394" cy="1280890"/>
          </a:xfrm>
        </p:spPr>
        <p:txBody>
          <a:bodyPr>
            <a:normAutofit fontScale="90000"/>
          </a:bodyPr>
          <a:lstStyle/>
          <a:p>
            <a:pPr algn="ctr" rtl="1"/>
            <a:r>
              <a:rPr lang="fa-IR" dirty="0">
                <a:cs typeface="B Titr" panose="00000700000000000000" pitchFamily="2" charset="-78"/>
              </a:rPr>
              <a:t>ساعت آموزش </a:t>
            </a:r>
            <a:r>
              <a:rPr lang="fa-IR" dirty="0" smtClean="0">
                <a:cs typeface="B Titr" panose="00000700000000000000" pitchFamily="2" charset="-78"/>
              </a:rPr>
              <a:t>رویکرد به شکایات شایع وراهنماهای بالینی ومدیریت خدمات تشخیصی ودرمانی اعضای </a:t>
            </a:r>
            <a:r>
              <a:rPr lang="fa-IR" dirty="0">
                <a:cs typeface="B Titr" panose="00000700000000000000" pitchFamily="2" charset="-78"/>
              </a:rPr>
              <a:t>تیم سلامت</a:t>
            </a:r>
            <a:br>
              <a:rPr lang="fa-IR" dirty="0">
                <a:cs typeface="B Titr" panose="00000700000000000000" pitchFamily="2" charset="-78"/>
              </a:rPr>
            </a:br>
            <a:r>
              <a:rPr lang="fa-IR" dirty="0">
                <a:cs typeface="B Titr" panose="00000700000000000000" pitchFamily="2" charset="-78"/>
              </a:rPr>
              <a:t> </a:t>
            </a:r>
            <a:r>
              <a:rPr lang="en-US" dirty="0">
                <a:cs typeface="B Titr" panose="00000700000000000000" pitchFamily="2" charset="-78"/>
              </a:rPr>
              <a:t/>
            </a:r>
            <a:br>
              <a:rPr lang="en-US" dirty="0">
                <a:cs typeface="B Titr" panose="00000700000000000000" pitchFamily="2" charset="-78"/>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4431358"/>
              </p:ext>
            </p:extLst>
          </p:nvPr>
        </p:nvGraphicFramePr>
        <p:xfrm>
          <a:off x="1353312" y="1905000"/>
          <a:ext cx="10034006" cy="4482225"/>
        </p:xfrm>
        <a:graphic>
          <a:graphicData uri="http://schemas.openxmlformats.org/drawingml/2006/table">
            <a:tbl>
              <a:tblPr firstRow="1" bandRow="1">
                <a:tableStyleId>{ED083AE6-46FA-4A59-8FB0-9F97EB10719F}</a:tableStyleId>
              </a:tblPr>
              <a:tblGrid>
                <a:gridCol w="715411"/>
                <a:gridCol w="715411"/>
                <a:gridCol w="715411"/>
                <a:gridCol w="715411"/>
                <a:gridCol w="715411"/>
                <a:gridCol w="715411"/>
                <a:gridCol w="715411"/>
                <a:gridCol w="715411"/>
                <a:gridCol w="715411"/>
                <a:gridCol w="715411"/>
                <a:gridCol w="715411"/>
                <a:gridCol w="697161"/>
                <a:gridCol w="733662"/>
                <a:gridCol w="733662"/>
              </a:tblGrid>
              <a:tr h="3276410">
                <a:tc>
                  <a:txBody>
                    <a:bodyPr/>
                    <a:lstStyle/>
                    <a:p>
                      <a:pPr algn="ctr"/>
                      <a:r>
                        <a:rPr lang="fa-IR" sz="1400" dirty="0" smtClean="0">
                          <a:cs typeface="B Titr" panose="00000700000000000000" pitchFamily="2" charset="-78"/>
                        </a:rPr>
                        <a:t>پذیرش وآمار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رادیولوژی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آزمایشگاه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مراقب</a:t>
                      </a:r>
                      <a:r>
                        <a:rPr lang="fa-IR" sz="1400" baseline="0" dirty="0" smtClean="0">
                          <a:cs typeface="B Titr" panose="00000700000000000000" pitchFamily="2" charset="-78"/>
                        </a:rPr>
                        <a:t> سلامت دهان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دندانپزشک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سلامت روان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تغذیه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وکارشناس بهداشت حرفه ای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بهداشت محیط</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پرستار/بهیار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ماما</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یا کارشناس مراقب سلامت</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اعضای تیم سلامت</a:t>
                      </a:r>
                      <a:endParaRPr lang="en-US" sz="1400" dirty="0">
                        <a:cs typeface="B Titr" panose="00000700000000000000" pitchFamily="2" charset="-78"/>
                      </a:endParaRPr>
                    </a:p>
                  </a:txBody>
                  <a:tcPr vert="vert"/>
                </a:tc>
              </a:tr>
              <a:tr h="1205815">
                <a:tc>
                  <a:txBody>
                    <a:bodyPr/>
                    <a:lstStyle/>
                    <a:p>
                      <a:pPr algn="ctr"/>
                      <a:r>
                        <a:rPr lang="fa-IR" sz="1400" dirty="0" smtClean="0">
                          <a:cs typeface="B Titr" panose="00000700000000000000" pitchFamily="2" charset="-78"/>
                        </a:rPr>
                        <a:t>0</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0</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7</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0</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0</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0</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0</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4/5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19/5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31/5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0</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جمع ساعت آموزشی</a:t>
                      </a:r>
                      <a:endParaRPr lang="en-US" sz="1400" dirty="0">
                        <a:cs typeface="B Titr" panose="00000700000000000000" pitchFamily="2" charset="-78"/>
                      </a:endParaRPr>
                    </a:p>
                  </a:txBody>
                  <a:tcPr/>
                </a:tc>
              </a:tr>
            </a:tbl>
          </a:graphicData>
        </a:graphic>
      </p:graphicFrame>
    </p:spTree>
    <p:extLst>
      <p:ext uri="{BB962C8B-B14F-4D97-AF65-F5344CB8AC3E}">
        <p14:creationId xmlns:p14="http://schemas.microsoft.com/office/powerpoint/2010/main" val="21106378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417" y="624110"/>
            <a:ext cx="10020196" cy="1280890"/>
          </a:xfrm>
        </p:spPr>
        <p:txBody>
          <a:bodyPr>
            <a:normAutofit fontScale="90000"/>
          </a:bodyPr>
          <a:lstStyle/>
          <a:p>
            <a:pPr algn="ctr"/>
            <a:r>
              <a:rPr lang="fa-IR" dirty="0">
                <a:cs typeface="B Titr" panose="00000700000000000000" pitchFamily="2" charset="-78"/>
              </a:rPr>
              <a:t>ساعت آموزش </a:t>
            </a:r>
            <a:r>
              <a:rPr lang="fa-IR" dirty="0" smtClean="0">
                <a:cs typeface="B Titr" panose="00000700000000000000" pitchFamily="2" charset="-78"/>
              </a:rPr>
              <a:t>مباحث مدیریت ورهبری برای مدیران واحدهای ارائه خدمات اعضای </a:t>
            </a:r>
            <a:r>
              <a:rPr lang="fa-IR" dirty="0">
                <a:cs typeface="B Titr" panose="00000700000000000000" pitchFamily="2" charset="-78"/>
              </a:rPr>
              <a:t>تیم سلامت</a:t>
            </a:r>
            <a:br>
              <a:rPr lang="fa-IR" dirty="0">
                <a:cs typeface="B Titr" panose="00000700000000000000" pitchFamily="2" charset="-78"/>
              </a:rPr>
            </a:br>
            <a:r>
              <a:rPr lang="fa-IR" dirty="0">
                <a:cs typeface="B Titr" panose="00000700000000000000" pitchFamily="2" charset="-78"/>
              </a:rPr>
              <a:t> </a:t>
            </a:r>
            <a:r>
              <a:rPr lang="en-US" dirty="0">
                <a:cs typeface="B Titr" panose="00000700000000000000" pitchFamily="2" charset="-78"/>
              </a:rPr>
              <a:t/>
            </a:r>
            <a:br>
              <a:rPr lang="en-US" dirty="0">
                <a:cs typeface="B Titr" panose="00000700000000000000" pitchFamily="2" charset="-78"/>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371612"/>
              </p:ext>
            </p:extLst>
          </p:nvPr>
        </p:nvGraphicFramePr>
        <p:xfrm>
          <a:off x="5118265" y="2843152"/>
          <a:ext cx="2881131" cy="505690"/>
        </p:xfrm>
        <a:graphic>
          <a:graphicData uri="http://schemas.openxmlformats.org/drawingml/2006/table">
            <a:tbl>
              <a:tblPr firstRow="1" bandRow="1">
                <a:tableStyleId>{ED083AE6-46FA-4A59-8FB0-9F97EB10719F}</a:tableStyleId>
              </a:tblPr>
              <a:tblGrid>
                <a:gridCol w="1405373"/>
                <a:gridCol w="1475758"/>
              </a:tblGrid>
              <a:tr h="505690">
                <a:tc>
                  <a:txBody>
                    <a:bodyPr/>
                    <a:lstStyle/>
                    <a:p>
                      <a:pPr algn="ctr"/>
                      <a:r>
                        <a:rPr lang="fa-IR" sz="1400" dirty="0" smtClean="0">
                          <a:cs typeface="B Titr" panose="00000700000000000000" pitchFamily="2" charset="-78"/>
                        </a:rPr>
                        <a:t>15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جمع ساعت آموزشی</a:t>
                      </a:r>
                      <a:endParaRPr lang="en-US" sz="1400" dirty="0">
                        <a:cs typeface="B Titr" panose="00000700000000000000" pitchFamily="2" charset="-78"/>
                      </a:endParaRPr>
                    </a:p>
                  </a:txBody>
                  <a:tcPr/>
                </a:tc>
              </a:tr>
            </a:tbl>
          </a:graphicData>
        </a:graphic>
      </p:graphicFrame>
    </p:spTree>
    <p:extLst>
      <p:ext uri="{BB962C8B-B14F-4D97-AF65-F5344CB8AC3E}">
        <p14:creationId xmlns:p14="http://schemas.microsoft.com/office/powerpoint/2010/main" val="890184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9173417"/>
              </p:ext>
            </p:extLst>
          </p:nvPr>
        </p:nvGraphicFramePr>
        <p:xfrm>
          <a:off x="1353312" y="1905000"/>
          <a:ext cx="10034006" cy="4482225"/>
        </p:xfrm>
        <a:graphic>
          <a:graphicData uri="http://schemas.openxmlformats.org/drawingml/2006/table">
            <a:tbl>
              <a:tblPr firstRow="1" bandRow="1">
                <a:tableStyleId>{ED083AE6-46FA-4A59-8FB0-9F97EB10719F}</a:tableStyleId>
              </a:tblPr>
              <a:tblGrid>
                <a:gridCol w="715411"/>
                <a:gridCol w="715411"/>
                <a:gridCol w="715411"/>
                <a:gridCol w="715411"/>
                <a:gridCol w="715411"/>
                <a:gridCol w="715411"/>
                <a:gridCol w="715411"/>
                <a:gridCol w="715411"/>
                <a:gridCol w="715411"/>
                <a:gridCol w="715411"/>
                <a:gridCol w="715411"/>
                <a:gridCol w="697161"/>
                <a:gridCol w="733662"/>
                <a:gridCol w="733662"/>
              </a:tblGrid>
              <a:tr h="3276410">
                <a:tc>
                  <a:txBody>
                    <a:bodyPr/>
                    <a:lstStyle/>
                    <a:p>
                      <a:pPr algn="ctr"/>
                      <a:r>
                        <a:rPr lang="fa-IR" sz="1400" dirty="0" smtClean="0">
                          <a:cs typeface="B Titr" panose="00000700000000000000" pitchFamily="2" charset="-78"/>
                        </a:rPr>
                        <a:t>پذیرش وآمار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رادیولوژی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آزمایشگاه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مراقب</a:t>
                      </a:r>
                      <a:r>
                        <a:rPr lang="fa-IR" sz="1400" baseline="0" dirty="0" smtClean="0">
                          <a:cs typeface="B Titr" panose="00000700000000000000" pitchFamily="2" charset="-78"/>
                        </a:rPr>
                        <a:t> سلامت دهان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دندانپزشک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سلامت روان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تغذیه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وکارشناس بهداشت حرفه ای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بهداشت محیط</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پرستار/بهیار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ماما</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یا کارشناس مراقب سلامت</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اعضای تیم سلامت</a:t>
                      </a:r>
                      <a:endParaRPr lang="en-US" sz="1400" dirty="0">
                        <a:cs typeface="B Titr" panose="00000700000000000000" pitchFamily="2" charset="-78"/>
                      </a:endParaRPr>
                    </a:p>
                  </a:txBody>
                  <a:tcPr vert="vert"/>
                </a:tc>
              </a:tr>
              <a:tr h="1205815">
                <a:tc>
                  <a:txBody>
                    <a:bodyPr/>
                    <a:lstStyle/>
                    <a:p>
                      <a:pPr algn="ctr"/>
                      <a:r>
                        <a:rPr lang="fa-IR" sz="1400" dirty="0" smtClean="0">
                          <a:cs typeface="B Titr" panose="00000700000000000000" pitchFamily="2" charset="-78"/>
                        </a:rPr>
                        <a:t>13/5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11/5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11/5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21</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14</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35/5</a:t>
                      </a:r>
                    </a:p>
                  </a:txBody>
                  <a:tcPr/>
                </a:tc>
                <a:tc>
                  <a:txBody>
                    <a:bodyPr/>
                    <a:lstStyle/>
                    <a:p>
                      <a:pPr algn="ctr"/>
                      <a:r>
                        <a:rPr lang="fa-IR" sz="1400" dirty="0" smtClean="0">
                          <a:cs typeface="B Titr" panose="00000700000000000000" pitchFamily="2" charset="-78"/>
                        </a:rPr>
                        <a:t>35/5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35/5</a:t>
                      </a:r>
                      <a:endParaRPr lang="en-US" sz="1400" dirty="0">
                        <a:cs typeface="B Titr" panose="00000700000000000000" pitchFamily="2" charset="-78"/>
                      </a:endParaRPr>
                    </a:p>
                  </a:txBody>
                  <a:tcPr/>
                </a:tc>
                <a:tc>
                  <a:txBody>
                    <a:bodyPr/>
                    <a:lstStyle/>
                    <a:p>
                      <a:r>
                        <a:rPr lang="fa-IR" dirty="0" smtClean="0"/>
                        <a:t>35/5</a:t>
                      </a:r>
                      <a:endParaRPr lang="en-US" dirty="0"/>
                    </a:p>
                  </a:txBody>
                  <a:tcPr/>
                </a:tc>
                <a:tc>
                  <a:txBody>
                    <a:bodyPr/>
                    <a:lstStyle/>
                    <a:p>
                      <a:pPr algn="ctr"/>
                      <a:r>
                        <a:rPr lang="fa-IR" sz="1400" dirty="0" smtClean="0">
                          <a:cs typeface="B Titr" panose="00000700000000000000" pitchFamily="2" charset="-78"/>
                        </a:rPr>
                        <a:t>جمع ساعت آموزشی</a:t>
                      </a:r>
                      <a:endParaRPr lang="en-US" sz="1400" dirty="0">
                        <a:cs typeface="B Titr" panose="00000700000000000000" pitchFamily="2" charset="-78"/>
                      </a:endParaRPr>
                    </a:p>
                  </a:txBody>
                  <a:tcPr/>
                </a:tc>
              </a:tr>
            </a:tbl>
          </a:graphicData>
        </a:graphic>
      </p:graphicFrame>
      <p:sp>
        <p:nvSpPr>
          <p:cNvPr id="5" name="TextBox 4"/>
          <p:cNvSpPr txBox="1"/>
          <p:nvPr/>
        </p:nvSpPr>
        <p:spPr>
          <a:xfrm>
            <a:off x="4395311" y="688769"/>
            <a:ext cx="4219425" cy="523220"/>
          </a:xfrm>
          <a:prstGeom prst="rect">
            <a:avLst/>
          </a:prstGeom>
          <a:noFill/>
        </p:spPr>
        <p:txBody>
          <a:bodyPr wrap="none" rtlCol="0">
            <a:spAutoFit/>
          </a:bodyPr>
          <a:lstStyle/>
          <a:p>
            <a:pPr algn="ctr"/>
            <a:r>
              <a:rPr lang="fa-IR" sz="2800" dirty="0" smtClean="0">
                <a:cs typeface="B Titr" panose="00000700000000000000" pitchFamily="2" charset="-78"/>
              </a:rPr>
              <a:t>جمع ساعت آموزشی مرحله اول </a:t>
            </a:r>
            <a:endParaRPr lang="en-US" sz="2800" dirty="0">
              <a:cs typeface="B Titr" panose="00000700000000000000" pitchFamily="2" charset="-78"/>
            </a:endParaRPr>
          </a:p>
        </p:txBody>
      </p:sp>
    </p:spTree>
    <p:extLst>
      <p:ext uri="{BB962C8B-B14F-4D97-AF65-F5344CB8AC3E}">
        <p14:creationId xmlns:p14="http://schemas.microsoft.com/office/powerpoint/2010/main" val="1136792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3533" y="647861"/>
            <a:ext cx="8911687" cy="800929"/>
          </a:xfrm>
        </p:spPr>
        <p:txBody>
          <a:bodyPr>
            <a:normAutofit fontScale="90000"/>
          </a:bodyPr>
          <a:lstStyle/>
          <a:p>
            <a:pPr algn="ctr"/>
            <a:r>
              <a:rPr lang="fa-IR" dirty="0" smtClean="0">
                <a:cs typeface="B Titr" panose="00000700000000000000" pitchFamily="2" charset="-78"/>
              </a:rPr>
              <a:t>جمع ساعت آموزشی مرحله دوم</a:t>
            </a:r>
            <a:br>
              <a:rPr lang="fa-IR" dirty="0" smtClean="0">
                <a:cs typeface="B Titr" panose="00000700000000000000" pitchFamily="2" charset="-78"/>
              </a:rPr>
            </a:br>
            <a:r>
              <a:rPr lang="fa-IR" dirty="0" smtClean="0">
                <a:cs typeface="B Titr" panose="00000700000000000000" pitchFamily="2" charset="-78"/>
              </a:rPr>
              <a:t> </a:t>
            </a:r>
            <a:r>
              <a:rPr lang="en-US" dirty="0" smtClean="0">
                <a:cs typeface="B Titr" panose="00000700000000000000" pitchFamily="2" charset="-78"/>
              </a:rPr>
              <a:t/>
            </a:r>
            <a:br>
              <a:rPr lang="en-US" dirty="0" smtClean="0">
                <a:cs typeface="B Titr" panose="00000700000000000000" pitchFamily="2" charset="-78"/>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0699255"/>
              </p:ext>
            </p:extLst>
          </p:nvPr>
        </p:nvGraphicFramePr>
        <p:xfrm>
          <a:off x="1353312" y="1905000"/>
          <a:ext cx="10034006" cy="4482225"/>
        </p:xfrm>
        <a:graphic>
          <a:graphicData uri="http://schemas.openxmlformats.org/drawingml/2006/table">
            <a:tbl>
              <a:tblPr firstRow="1" bandRow="1">
                <a:tableStyleId>{ED083AE6-46FA-4A59-8FB0-9F97EB10719F}</a:tableStyleId>
              </a:tblPr>
              <a:tblGrid>
                <a:gridCol w="715411"/>
                <a:gridCol w="715411"/>
                <a:gridCol w="715411"/>
                <a:gridCol w="715411"/>
                <a:gridCol w="715411"/>
                <a:gridCol w="715411"/>
                <a:gridCol w="715411"/>
                <a:gridCol w="715411"/>
                <a:gridCol w="715411"/>
                <a:gridCol w="715411"/>
                <a:gridCol w="715411"/>
                <a:gridCol w="697161"/>
                <a:gridCol w="733662"/>
                <a:gridCol w="733662"/>
              </a:tblGrid>
              <a:tr h="3276410">
                <a:tc>
                  <a:txBody>
                    <a:bodyPr/>
                    <a:lstStyle/>
                    <a:p>
                      <a:pPr algn="ctr"/>
                      <a:r>
                        <a:rPr lang="fa-IR" sz="1400" dirty="0" smtClean="0">
                          <a:cs typeface="B Titr" panose="00000700000000000000" pitchFamily="2" charset="-78"/>
                        </a:rPr>
                        <a:t>پذیرش وآمار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رادیولوژی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آزمایشگاه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مراقب</a:t>
                      </a:r>
                      <a:r>
                        <a:rPr lang="fa-IR" sz="1400" baseline="0" dirty="0" smtClean="0">
                          <a:cs typeface="B Titr" panose="00000700000000000000" pitchFamily="2" charset="-78"/>
                        </a:rPr>
                        <a:t> سلامت دهان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دندانپزشک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سلامت روان</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کارشناس تغذیه</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وکارشناس بهداشت حرفه ای</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کاردان/کارشناس بهداشت محیط</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پرستار/بهیار</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ماما</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پزشک</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کاردان یا کارشناس مراقب سلامت</a:t>
                      </a:r>
                      <a:endParaRPr lang="en-US" sz="1400" dirty="0">
                        <a:cs typeface="B Titr" panose="00000700000000000000" pitchFamily="2" charset="-78"/>
                      </a:endParaRPr>
                    </a:p>
                  </a:txBody>
                  <a:tcPr vert="vert"/>
                </a:tc>
                <a:tc>
                  <a:txBody>
                    <a:bodyPr/>
                    <a:lstStyle/>
                    <a:p>
                      <a:pPr algn="ctr"/>
                      <a:r>
                        <a:rPr lang="fa-IR" sz="1400" dirty="0" smtClean="0">
                          <a:cs typeface="B Titr" panose="00000700000000000000" pitchFamily="2" charset="-78"/>
                        </a:rPr>
                        <a:t>اعضای تیم سلامت</a:t>
                      </a:r>
                      <a:endParaRPr lang="en-US" sz="1400" dirty="0">
                        <a:cs typeface="B Titr" panose="00000700000000000000" pitchFamily="2" charset="-78"/>
                      </a:endParaRPr>
                    </a:p>
                  </a:txBody>
                  <a:tcPr vert="vert"/>
                </a:tc>
              </a:tr>
              <a:tr h="1205815">
                <a:tc>
                  <a:txBody>
                    <a:bodyPr/>
                    <a:lstStyle/>
                    <a:p>
                      <a:r>
                        <a:rPr lang="fa-IR" sz="1400" dirty="0" smtClean="0">
                          <a:cs typeface="B Titr" panose="00000700000000000000" pitchFamily="2" charset="-78"/>
                        </a:rPr>
                        <a:t>12/5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9/5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9/5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39</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32</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33/5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34</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34</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29/5</a:t>
                      </a:r>
                    </a:p>
                  </a:txBody>
                  <a:tcPr/>
                </a:tc>
                <a:tc>
                  <a:txBody>
                    <a:bodyPr/>
                    <a:lstStyle/>
                    <a:p>
                      <a:pPr algn="ctr"/>
                      <a:r>
                        <a:rPr lang="fa-IR" sz="1400" dirty="0" smtClean="0">
                          <a:cs typeface="B Titr" panose="00000700000000000000" pitchFamily="2" charset="-78"/>
                        </a:rPr>
                        <a:t>61/5</a:t>
                      </a:r>
                      <a:endParaRPr lang="en-US" sz="1400" dirty="0">
                        <a:cs typeface="B Titr" panose="00000700000000000000" pitchFamily="2" charset="-78"/>
                      </a:endParaRPr>
                    </a:p>
                  </a:txBody>
                  <a:tcPr/>
                </a:tc>
                <a:tc>
                  <a:txBody>
                    <a:bodyPr/>
                    <a:lstStyle/>
                    <a:p>
                      <a:pPr algn="ctr"/>
                      <a:r>
                        <a:rPr lang="fa-IR" sz="1400" dirty="0" smtClean="0">
                          <a:cs typeface="B Titr" panose="00000700000000000000" pitchFamily="2" charset="-78"/>
                        </a:rPr>
                        <a:t>91/5</a:t>
                      </a:r>
                      <a:endParaRPr lang="en-US" sz="1400" dirty="0">
                        <a:cs typeface="B Titr" panose="00000700000000000000" pitchFamily="2" charset="-78"/>
                      </a:endParaRPr>
                    </a:p>
                  </a:txBody>
                  <a:tcPr/>
                </a:tc>
                <a:tc>
                  <a:txBody>
                    <a:bodyPr/>
                    <a:lstStyle/>
                    <a:p>
                      <a:r>
                        <a:rPr lang="fa-IR" sz="1200" dirty="0" smtClean="0">
                          <a:cs typeface="B Titr" panose="00000700000000000000" pitchFamily="2" charset="-78"/>
                        </a:rPr>
                        <a:t>59/5</a:t>
                      </a:r>
                      <a:endParaRPr lang="en-US" sz="1200" dirty="0">
                        <a:cs typeface="B Titr" panose="00000700000000000000" pitchFamily="2" charset="-78"/>
                      </a:endParaRPr>
                    </a:p>
                  </a:txBody>
                  <a:tcPr/>
                </a:tc>
                <a:tc>
                  <a:txBody>
                    <a:bodyPr/>
                    <a:lstStyle/>
                    <a:p>
                      <a:pPr algn="ctr"/>
                      <a:r>
                        <a:rPr lang="fa-IR" sz="1400" dirty="0" smtClean="0">
                          <a:cs typeface="B Titr" panose="00000700000000000000" pitchFamily="2" charset="-78"/>
                        </a:rPr>
                        <a:t>جمع ساعت آموزشی</a:t>
                      </a:r>
                      <a:endParaRPr lang="en-US" sz="1400" dirty="0">
                        <a:cs typeface="B Titr" panose="00000700000000000000" pitchFamily="2" charset="-78"/>
                      </a:endParaRPr>
                    </a:p>
                  </a:txBody>
                  <a:tcPr/>
                </a:tc>
              </a:tr>
            </a:tbl>
          </a:graphicData>
        </a:graphic>
      </p:graphicFrame>
    </p:spTree>
    <p:extLst>
      <p:ext uri="{BB962C8B-B14F-4D97-AF65-F5344CB8AC3E}">
        <p14:creationId xmlns:p14="http://schemas.microsoft.com/office/powerpoint/2010/main" val="1222486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تفویض اختیار وحیطه مسئولیت ها در آموزش </a:t>
            </a:r>
            <a:endParaRPr lang="en-US" dirty="0"/>
          </a:p>
        </p:txBody>
      </p:sp>
      <p:sp>
        <p:nvSpPr>
          <p:cNvPr id="3" name="Content Placeholder 2"/>
          <p:cNvSpPr>
            <a:spLocks noGrp="1"/>
          </p:cNvSpPr>
          <p:nvPr>
            <p:ph idx="1"/>
          </p:nvPr>
        </p:nvSpPr>
        <p:spPr/>
        <p:txBody>
          <a:bodyPr>
            <a:normAutofit/>
          </a:bodyPr>
          <a:lstStyle/>
          <a:p>
            <a:pPr marL="0" indent="0" algn="just" rtl="1">
              <a:buNone/>
            </a:pPr>
            <a:r>
              <a:rPr lang="fa-IR" dirty="0" smtClean="0"/>
              <a:t>مرکز مدیریت شبکه وواحد های تخصصی تحت پوشش انشگاه ودر سطح شهرستان مکلف بر انجام وظایف مدیریت آموزش هستند.از آنجا که آموزش طیف وسیعی از گروه های هدف با فهرست متنوعی از موضوعات آموزشی را شمال می شود که دانشگاه ها براساس شرایط خود از جمله افراد مشمول آموزش ،گردش نیروی انسانی ،منابع زمانی، نیروی آموزش دهنده ،تکنولوژی های در دسترس وسایر امکانات می بایست اقدام به آموزش آنها نمایند.لذا از سوی وزارت متبوع حداقل فهرست حداقل گروه های هدف وحداقل موضوعات وزمان مورد نیاز برای آموزش هرکدام از عناوین تعیین گردیده است .دانشگاه ها میتوانند براسا نیاز، شرایط وامکانات در دسترس وقابل تحصیل ونیز دستورالعمل های ادارات وگروه های تخصصی متولی برنامه سلامت </a:t>
            </a:r>
            <a:r>
              <a:rPr lang="fa-IR" dirty="0" smtClean="0"/>
              <a:t>اقدام </a:t>
            </a:r>
            <a:r>
              <a:rPr lang="fa-IR" dirty="0" smtClean="0"/>
              <a:t>به افزایش زمان،موضوعات آموزش، گروه هدف وتنظیم ومدیریت برنامه های آموزش نمایند،اما رعایت حداقل های مندرج در این دستورالعمل الزامی است </a:t>
            </a:r>
            <a:endParaRPr lang="en-US" dirty="0"/>
          </a:p>
        </p:txBody>
      </p:sp>
    </p:spTree>
    <p:extLst>
      <p:ext uri="{BB962C8B-B14F-4D97-AF65-F5344CB8AC3E}">
        <p14:creationId xmlns:p14="http://schemas.microsoft.com/office/powerpoint/2010/main" val="836385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8300"/>
            <a:ext cx="10515600" cy="5808663"/>
          </a:xfrm>
        </p:spPr>
        <p:txBody>
          <a:bodyPr/>
          <a:lstStyle/>
          <a:p>
            <a:pPr marL="0" indent="0" algn="just" rtl="1">
              <a:buNone/>
            </a:pPr>
            <a:r>
              <a:rPr lang="fa-IR" dirty="0" smtClean="0"/>
              <a:t>افزایش حجم آموزش های حضوری وغیر حضوری برای هر یک از حیطه های مندرج در جداولی که در ادامه آمده است تامیزان دو برابر با صلاحدید متولیان فنی در دانشگاه کجاز می باشد.این افزایش باید به نحوی باشد که مانع اجرای حداقل آموزش در سایر حیطه ها در مدت زمان تعیین شده نشود،علاوه براین دانشگاه ها می توانند حجم حداقل پیش بینی شده در دوره آموزشی را با تخصیص ساعات بیشتر به آموزش در زمان کوتاه تری اجرا نمایند</a:t>
            </a:r>
          </a:p>
          <a:p>
            <a:pPr marL="0" indent="0" algn="just" rtl="1">
              <a:buNone/>
            </a:pPr>
            <a:r>
              <a:rPr lang="fa-IR" dirty="0" smtClean="0"/>
              <a:t>این امر برای دانشگاه هایی که چرخش نیروی انسانی پایین تری دارند،دانشگاه هایی که از امکانات آموزش غیر حضوری مجازی برخوردارند ونیز دانشگاه هایی که امکان اجرای بیش از یک روز در ماه آموزش حضوری را دارند بالاخص برای آموزش آموزش تفصیلی برنامه های سلامت-مندرج در جداول پایان دستورالعمل –مورد تاکیید است</a:t>
            </a:r>
            <a:endParaRPr lang="en-US" dirty="0"/>
          </a:p>
        </p:txBody>
      </p:sp>
    </p:spTree>
    <p:extLst>
      <p:ext uri="{BB962C8B-B14F-4D97-AF65-F5344CB8AC3E}">
        <p14:creationId xmlns:p14="http://schemas.microsoft.com/office/powerpoint/2010/main" val="3742175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rtl="1">
              <a:buNone/>
            </a:pPr>
            <a:r>
              <a:rPr lang="fa-IR" dirty="0" smtClean="0"/>
              <a:t>علاوه بر آموزش حضوری، دانشگاه ملزم به پیش بینی ایجاد شرایط برای آموزش غیر حضوری تا 1/8برابرآموزش حضوری مندرج در جداول که در ادامه آمده است می باشد </a:t>
            </a:r>
          </a:p>
          <a:p>
            <a:pPr marL="0" indent="0" algn="just" rtl="1">
              <a:buNone/>
            </a:pPr>
            <a:endParaRPr lang="fa-IR" dirty="0"/>
          </a:p>
          <a:p>
            <a:pPr marL="0" indent="0" algn="just" rtl="1">
              <a:buNone/>
            </a:pPr>
            <a:r>
              <a:rPr lang="fa-IR" dirty="0" smtClean="0"/>
              <a:t>کمیته آموزش باید به طور منظم حداقل ماهی یک بار برگزار ونتایج عملکرد را به شکل مداوم پایش ،ارزشیابی وگزارش نمایند</a:t>
            </a:r>
            <a:endParaRPr lang="en-US" dirty="0"/>
          </a:p>
        </p:txBody>
      </p:sp>
    </p:spTree>
    <p:extLst>
      <p:ext uri="{BB962C8B-B14F-4D97-AF65-F5344CB8AC3E}">
        <p14:creationId xmlns:p14="http://schemas.microsoft.com/office/powerpoint/2010/main" val="1372778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ماده5:مراحل آموزش،حیطه ها وحجم زمانی آموزش </a:t>
            </a:r>
            <a:endParaRPr lang="en-US" dirty="0"/>
          </a:p>
        </p:txBody>
      </p:sp>
      <p:sp>
        <p:nvSpPr>
          <p:cNvPr id="3" name="Content Placeholder 2"/>
          <p:cNvSpPr>
            <a:spLocks noGrp="1"/>
          </p:cNvSpPr>
          <p:nvPr>
            <p:ph idx="1"/>
          </p:nvPr>
        </p:nvSpPr>
        <p:spPr/>
        <p:txBody>
          <a:bodyPr>
            <a:normAutofit/>
          </a:bodyPr>
          <a:lstStyle/>
          <a:p>
            <a:r>
              <a:rPr lang="fa-IR" dirty="0" smtClean="0"/>
              <a:t>آموزش اعضای تیم سلامت شامل آموزش های حضوری وغیر حضوری است میزان آموزش حضوری وغیر حضوری برای اعضای مختلف تیم سلامت متفاوت است </a:t>
            </a:r>
          </a:p>
          <a:p>
            <a:r>
              <a:rPr lang="fa-IR" dirty="0" smtClean="0"/>
              <a:t>برنامه آموزش غیر حضوری برای پزشکان ومراقین سلامت از حداقل 115تاسقف230ساعت در سال پیش بینی می شود</a:t>
            </a:r>
          </a:p>
          <a:p>
            <a:r>
              <a:rPr lang="fa-IR" dirty="0" smtClean="0"/>
              <a:t>براین اساس گروه های تخصصی متولی برنامه های سلامت می توانند با توجه به محاسباتی که در زمینه زمان بری آموزش های مورد نظر خود خواهنددات،مطابق این دستورالعمل حجم آموزش های حضوری وغیر حضوری خود را تنظیم کنند، به عبارت دیگر، در هر زمینه از موضوعات آموزشی گروه های تخصصی متولی برنامه ها می توانند با صدور دستورالعمل های مورد لزوم، هم آموزش های حضوری را برقرار نمایند وهم از فضای زمانی آموزش غیر حضوری به میزان معادل آموزشی حضوری مندرج در جداول تا سقف 1/8برابر آنها برای هر یک از سر فصل ها در برنامه آموزش غیر حضوری استفاده نمایند</a:t>
            </a:r>
            <a:endParaRPr lang="en-US" dirty="0"/>
          </a:p>
        </p:txBody>
      </p:sp>
    </p:spTree>
    <p:extLst>
      <p:ext uri="{BB962C8B-B14F-4D97-AF65-F5344CB8AC3E}">
        <p14:creationId xmlns:p14="http://schemas.microsoft.com/office/powerpoint/2010/main" val="1788647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600"/>
            <a:ext cx="10515600" cy="6075363"/>
          </a:xfrm>
        </p:spPr>
        <p:txBody>
          <a:bodyPr/>
          <a:lstStyle/>
          <a:p>
            <a:pPr marL="0" indent="0" algn="just" rtl="1">
              <a:buNone/>
            </a:pPr>
            <a:r>
              <a:rPr lang="fa-IR" dirty="0" smtClean="0"/>
              <a:t>برنامه آموزش حضوری شامل دو مرحله کلی است</a:t>
            </a:r>
          </a:p>
          <a:p>
            <a:pPr marL="0" indent="0" algn="just" rtl="1">
              <a:buNone/>
            </a:pPr>
            <a:r>
              <a:rPr lang="fa-IR" u="sng" dirty="0" smtClean="0"/>
              <a:t>مرحله نخست </a:t>
            </a:r>
            <a:r>
              <a:rPr lang="fa-IR" dirty="0" smtClean="0"/>
              <a:t>قبل از شروع به کار کارکنان واعضای تیم سلامت خواهد بودوحداقل مدت زمان این آموزش برای پزشکان به عنوان نمونه 35.5ساعت پیش بینی گردیده است</a:t>
            </a:r>
          </a:p>
          <a:p>
            <a:pPr marL="0" indent="0" algn="just" rtl="1">
              <a:buNone/>
            </a:pPr>
            <a:r>
              <a:rPr lang="fa-IR" dirty="0" smtClean="0"/>
              <a:t>13ساعت از این آموزش مربوط به مباحث مقدماتی وپیش نیاز است.22.5ساعت از اموزش در مرحله نخست به مرو اجمالی برنامه های سلامت اختصاص دارد</a:t>
            </a:r>
          </a:p>
          <a:p>
            <a:pPr marL="0" indent="0" algn="just" rtl="1">
              <a:buNone/>
            </a:pPr>
            <a:r>
              <a:rPr lang="fa-IR" dirty="0" smtClean="0"/>
              <a:t>از آنجاکه به نظر می رشد دانشگاه ها بتوانند روزانه 7تا 8ساعت از آموزش را به صورت کارگاه حضوری اجرا نمایند انجام آموزش در مرحله نخست ظرف مدت 5روز ممکن خواهد بود.</a:t>
            </a:r>
          </a:p>
          <a:p>
            <a:pPr marL="0" indent="0" algn="just" rtl="1">
              <a:buNone/>
            </a:pPr>
            <a:endParaRPr lang="en-US" dirty="0"/>
          </a:p>
        </p:txBody>
      </p:sp>
    </p:spTree>
    <p:extLst>
      <p:ext uri="{BB962C8B-B14F-4D97-AF65-F5344CB8AC3E}">
        <p14:creationId xmlns:p14="http://schemas.microsoft.com/office/powerpoint/2010/main" val="420331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rtl="1">
              <a:buNone/>
            </a:pPr>
            <a:r>
              <a:rPr lang="fa-IR" u="sng" dirty="0" smtClean="0"/>
              <a:t>مرحله دوم آموزش </a:t>
            </a:r>
            <a:r>
              <a:rPr lang="fa-IR" dirty="0" smtClean="0"/>
              <a:t>پس از شروع به کار اعضای تیم سلامت آغاز خواهد شد حداقل زمان آموزش در مرحله دوم برای پزشکان یه عنوان نمونه 91.5ساعت است که با احتساب روزانه 7تا 8ساعت کارگاه آموزش حضوری 12روز کاری به طول خواهد انجامیدبراین اساس حداقل زمان پیش بینی برای آموزش حضوری سالانه، یک روز در ماه برای پزشکان خواهد بود </a:t>
            </a:r>
          </a:p>
          <a:p>
            <a:pPr marL="0" indent="0" algn="just" rtl="1">
              <a:buNone/>
            </a:pPr>
            <a:r>
              <a:rPr lang="fa-IR" dirty="0" smtClean="0"/>
              <a:t>به عبارت دیگر انتظار می رود هر پزشک </a:t>
            </a:r>
            <a:r>
              <a:rPr lang="fa-IR" u="sng" dirty="0" smtClean="0"/>
              <a:t>حداکثر تا یک سال پس از شروع به کار،کل آموزش های مورد نیاز را بارعایت اولویت بندی در موضوعات ، دریافت کرده باشد</a:t>
            </a:r>
            <a:endParaRPr lang="en-US" dirty="0"/>
          </a:p>
        </p:txBody>
      </p:sp>
    </p:spTree>
    <p:extLst>
      <p:ext uri="{BB962C8B-B14F-4D97-AF65-F5344CB8AC3E}">
        <p14:creationId xmlns:p14="http://schemas.microsoft.com/office/powerpoint/2010/main" val="378569541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373</TotalTime>
  <Words>2124</Words>
  <Application>Microsoft Office PowerPoint</Application>
  <PresentationFormat>Widescreen</PresentationFormat>
  <Paragraphs>265</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B Titr</vt:lpstr>
      <vt:lpstr>Century Gothic</vt:lpstr>
      <vt:lpstr>Tahoma</vt:lpstr>
      <vt:lpstr>Wingdings 3</vt:lpstr>
      <vt:lpstr>Wisp</vt:lpstr>
      <vt:lpstr>دستورالعمل آموزش کارکنان وتیم سلامت برای  اجرای خدمات سلامت وبرنامه پزشکی خانواده</vt:lpstr>
      <vt:lpstr>هدف</vt:lpstr>
      <vt:lpstr>گروه هدف در برنامه آموزش </vt:lpstr>
      <vt:lpstr>تفویض اختیار وحیطه مسئولیت ها در آموزش </vt:lpstr>
      <vt:lpstr>PowerPoint Presentation</vt:lpstr>
      <vt:lpstr>PowerPoint Presentation</vt:lpstr>
      <vt:lpstr>ماده5:مراحل آموزش،حیطه ها وحجم زمانی آموزش </vt:lpstr>
      <vt:lpstr>PowerPoint Presentation</vt:lpstr>
      <vt:lpstr>PowerPoint Presentation</vt:lpstr>
      <vt:lpstr>PowerPoint Presentation</vt:lpstr>
      <vt:lpstr>PowerPoint Presentation</vt:lpstr>
      <vt:lpstr>PowerPoint Presentation</vt:lpstr>
      <vt:lpstr>ماده6:تضمین فراگیری آموزش، ارزشیابی فراگیران،صدور گاهی ها وارائه گزارش</vt:lpstr>
      <vt:lpstr>PowerPoint Presentation</vt:lpstr>
      <vt:lpstr>PowerPoint Presentation</vt:lpstr>
      <vt:lpstr>PowerPoint Presentation</vt:lpstr>
      <vt:lpstr>ماده 7:آموزش مدیران واحد های ارائه خدمات</vt:lpstr>
      <vt:lpstr>ماده8:جدول مراحل ،حیطه ها،سرفصل ها، زمان وترتیب اجرای آموزش</vt:lpstr>
      <vt:lpstr>ماده9:گزارش دهی به سطوح بالاتر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ساعت آموزش مرور اجمالی برنامه های سلامت اعضای تیم سلامت   </vt:lpstr>
      <vt:lpstr>ساعت آموزش مباحث مکمل ومدیریت خدمات اعضای تیم سلامت   </vt:lpstr>
      <vt:lpstr>ساعت آموزش مرور تفصیلی برنامه های سلامت اعضای تیم سلامت   </vt:lpstr>
      <vt:lpstr>ساعت آموزش رویکرد به شکایات شایع وراهنماهای بالینی ومدیریت خدمات تشخیصی ودرمانی اعضای تیم سلامت   </vt:lpstr>
      <vt:lpstr>ساعت آموزش مباحث مدیریت ورهبری برای مدیران واحدهای ارائه خدمات اعضای تیم سلامت   </vt:lpstr>
      <vt:lpstr>PowerPoint Presentation</vt:lpstr>
      <vt:lpstr>جمع ساعت آموزشی مرحله دوم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دستورالعمل آموزش کارکنان وتیم سلامت برای  اجرای خدمات سلامت وبرنامه پزشکی خانواده</dc:title>
  <dc:creator>saeed</dc:creator>
  <cp:lastModifiedBy>حسین محمدزاده</cp:lastModifiedBy>
  <cp:revision>29</cp:revision>
  <dcterms:created xsi:type="dcterms:W3CDTF">2022-12-12T18:21:42Z</dcterms:created>
  <dcterms:modified xsi:type="dcterms:W3CDTF">2022-12-13T08:46:21Z</dcterms:modified>
</cp:coreProperties>
</file>