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8" r:id="rId5"/>
  </p:sldMasterIdLst>
  <p:sldIdLst>
    <p:sldId id="282" r:id="rId6"/>
    <p:sldId id="257" r:id="rId7"/>
    <p:sldId id="258" r:id="rId8"/>
    <p:sldId id="259" r:id="rId9"/>
    <p:sldId id="261" r:id="rId10"/>
    <p:sldId id="260" r:id="rId11"/>
    <p:sldId id="262" r:id="rId12"/>
    <p:sldId id="263" r:id="rId13"/>
    <p:sldId id="264" r:id="rId14"/>
    <p:sldId id="265" r:id="rId15"/>
    <p:sldId id="267" r:id="rId16"/>
    <p:sldId id="268" r:id="rId17"/>
    <p:sldId id="280" r:id="rId18"/>
    <p:sldId id="269" r:id="rId19"/>
    <p:sldId id="270" r:id="rId20"/>
    <p:sldId id="271" r:id="rId21"/>
    <p:sldId id="272" r:id="rId22"/>
    <p:sldId id="281"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4" d="100"/>
          <a:sy n="114" d="100"/>
        </p:scale>
        <p:origin x="24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983357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03383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81455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190106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8" name="Footer Placeholder 7"/>
          <p:cNvSpPr>
            <a:spLocks noGrp="1"/>
          </p:cNvSpPr>
          <p:nvPr>
            <p:ph type="ftr" sz="quarter" idx="11"/>
          </p:nvPr>
        </p:nvSpPr>
        <p:spPr/>
        <p:txBody>
          <a:bodyPr/>
          <a:lstStyle/>
          <a:p>
            <a:endParaRPr lang="fa-I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0402561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4" name="Footer Placeholder 3"/>
          <p:cNvSpPr>
            <a:spLocks noGrp="1"/>
          </p:cNvSpPr>
          <p:nvPr>
            <p:ph type="ftr" sz="quarter" idx="11"/>
          </p:nvPr>
        </p:nvSpPr>
        <p:spPr/>
        <p:txBody>
          <a:bodyPr/>
          <a:lstStyle/>
          <a:p>
            <a:endParaRPr lang="fa-I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4367108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3" name="Footer Placeholder 2"/>
          <p:cNvSpPr>
            <a:spLocks noGrp="1"/>
          </p:cNvSpPr>
          <p:nvPr>
            <p:ph type="ftr" sz="quarter" idx="11"/>
          </p:nvPr>
        </p:nvSpPr>
        <p:spPr/>
        <p:txBody>
          <a:bodyPr/>
          <a:lstStyle/>
          <a:p>
            <a:endParaRPr lang="fa-I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3609804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211838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7725653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8734791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algn="r" defTabSz="914400" rtl="1"/>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algn="r" defTabSz="914400" rtl="1"/>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8100607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2270319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algn="r" defTabSz="914400" rtl="1"/>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algn="r" defTabSz="914400" rtl="1"/>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35747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881624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0960392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83370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2022/12/19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2022/12/19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2022/12/19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microsoft.com/office/2007/relationships/hdphoto" Target="../media/hdphoto1.wdp"/><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2022/12/19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36" name="Content Placeholder 3"/>
          <p:cNvPicPr>
            <a:picLocks noChangeAspect="1"/>
          </p:cNvPicPr>
          <p:nvPr userDrawn="1"/>
        </p:nvPicPr>
        <p:blipFill>
          <a:blip r:embed="rId18" cstate="print">
            <a:duotone>
              <a:schemeClr val="bg2">
                <a:shade val="45000"/>
                <a:satMod val="135000"/>
              </a:schemeClr>
              <a:prstClr val="white"/>
            </a:duotone>
            <a:extLst>
              <a:ext uri="{BEBA8EAE-BF5A-486C-A8C5-ECC9F3942E4B}">
                <a14:imgProps xmlns:a14="http://schemas.microsoft.com/office/drawing/2010/main">
                  <a14:imgLayer r:embed="rId19">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5157788" y="2166870"/>
            <a:ext cx="2923659" cy="3781376"/>
          </a:xfrm>
          <a:prstGeom prst="rect">
            <a:avLst/>
          </a:prstGeom>
        </p:spPr>
      </p:pic>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rtl="1"/>
            <a:fld id="{2F4BA574-0190-46D4-8401-6ED487478280}" type="datetimeFigureOut">
              <a:rPr lang="fa-IR" smtClean="0">
                <a:solidFill>
                  <a:prstClr val="black">
                    <a:tint val="75000"/>
                  </a:prstClr>
                </a:solidFill>
              </a:rPr>
              <a:pPr defTabSz="914400" rtl="1"/>
              <a:t>26/05/1444</a:t>
            </a:fld>
            <a:endParaRPr lang="fa-I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rtl="1"/>
            <a:endParaRPr lang="fa-I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914400" rtl="1"/>
            <a:fld id="{411451D0-5044-49F7-99D2-7664118C91B1}" type="slidenum">
              <a:rPr lang="fa-IR" smtClean="0"/>
              <a:pPr defTabSz="914400" rtl="1"/>
              <a:t>‹#›</a:t>
            </a:fld>
            <a:endParaRPr lang="fa-IR"/>
          </a:p>
        </p:txBody>
      </p:sp>
    </p:spTree>
    <p:extLst>
      <p:ext uri="{BB962C8B-B14F-4D97-AF65-F5344CB8AC3E}">
        <p14:creationId xmlns:p14="http://schemas.microsoft.com/office/powerpoint/2010/main" val="29267542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ctr" defTabSz="457200" rtl="1" eaLnBrk="1" latinLnBrk="0" hangingPunct="1">
        <a:spcBef>
          <a:spcPct val="0"/>
        </a:spcBef>
        <a:buNone/>
        <a:defRPr sz="4000" kern="1200">
          <a:solidFill>
            <a:schemeClr val="tx1">
              <a:lumMod val="85000"/>
              <a:lumOff val="15000"/>
            </a:schemeClr>
          </a:solidFill>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0" indent="0" algn="r" defTabSz="457200" rtl="1" eaLnBrk="1" latinLnBrk="0" hangingPunct="1">
        <a:spcBef>
          <a:spcPts val="1000"/>
        </a:spcBef>
        <a:spcAft>
          <a:spcPts val="0"/>
        </a:spcAft>
        <a:buClr>
          <a:schemeClr val="accent1"/>
        </a:buClr>
        <a:buFont typeface="Wingdings 3" charset="2"/>
        <a:buNone/>
        <a:defRPr sz="2800" kern="1200">
          <a:solidFill>
            <a:schemeClr val="tx1">
              <a:lumMod val="75000"/>
              <a:lumOff val="25000"/>
            </a:schemeClr>
          </a:solidFill>
          <a:latin typeface="+mn-lt"/>
          <a:ea typeface="+mn-ea"/>
          <a:cs typeface="B Mitra" panose="00000400000000000000" pitchFamily="2" charset="-78"/>
        </a:defRPr>
      </a:lvl1pPr>
      <a:lvl2pPr marL="4572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2pPr>
      <a:lvl3pPr marL="9144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3pPr>
      <a:lvl4pPr marL="13716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4pPr>
      <a:lvl5pPr marL="18288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4600575" y="1981372"/>
            <a:ext cx="3132636" cy="3781376"/>
          </a:xfrm>
        </p:spPr>
      </p:pic>
      <p:sp>
        <p:nvSpPr>
          <p:cNvPr id="2" name="Title 1"/>
          <p:cNvSpPr>
            <a:spLocks noGrp="1"/>
          </p:cNvSpPr>
          <p:nvPr>
            <p:ph type="title"/>
          </p:nvPr>
        </p:nvSpPr>
        <p:spPr>
          <a:xfrm>
            <a:off x="3092880" y="1848670"/>
            <a:ext cx="6148026" cy="1325563"/>
          </a:xfrm>
        </p:spPr>
        <p:txBody>
          <a:bodyPr>
            <a:normAutofit/>
          </a:bodyPr>
          <a:lstStyle/>
          <a:p>
            <a:pPr algn="ctr">
              <a:lnSpc>
                <a:spcPct val="150000"/>
              </a:lnSpc>
            </a:pPr>
            <a:r>
              <a:rPr lang="fa-IR" dirty="0">
                <a:cs typeface="B Titr" panose="00000700000000000000" pitchFamily="2" charset="-78"/>
              </a:rPr>
              <a:t>معرفی دوره و الزامات آموزش</a:t>
            </a:r>
            <a:endParaRPr lang="fa-IR" dirty="0"/>
          </a:p>
        </p:txBody>
      </p:sp>
      <p:pic>
        <p:nvPicPr>
          <p:cNvPr id="5" name="Picture 4"/>
          <p:cNvPicPr>
            <a:picLocks noChangeAspect="1"/>
          </p:cNvPicPr>
          <p:nvPr/>
        </p:nvPicPr>
        <p:blipFill>
          <a:blip r:embed="rId4"/>
          <a:stretch>
            <a:fillRect/>
          </a:stretch>
        </p:blipFill>
        <p:spPr>
          <a:xfrm>
            <a:off x="4840014" y="-146316"/>
            <a:ext cx="2170364" cy="2127688"/>
          </a:xfrm>
          <a:prstGeom prst="rect">
            <a:avLst/>
          </a:prstGeom>
        </p:spPr>
      </p:pic>
      <p:sp>
        <p:nvSpPr>
          <p:cNvPr id="6" name="Subtitle 2"/>
          <p:cNvSpPr txBox="1">
            <a:spLocks/>
          </p:cNvSpPr>
          <p:nvPr/>
        </p:nvSpPr>
        <p:spPr>
          <a:xfrm>
            <a:off x="3059801" y="3486150"/>
            <a:ext cx="5982346" cy="3107126"/>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گروه هدف: </a:t>
            </a:r>
            <a:r>
              <a:rPr lang="fa-IR" sz="2800" dirty="0">
                <a:solidFill>
                  <a:prstClr val="black"/>
                </a:solidFill>
                <a:cs typeface="B Mitra" panose="00000400000000000000" pitchFamily="2" charset="-78"/>
              </a:rPr>
              <a:t>کلیه اعضاء تیم سلامت </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ساعت آموزش: </a:t>
            </a:r>
            <a:r>
              <a:rPr lang="fa-IR" sz="2800" dirty="0">
                <a:solidFill>
                  <a:prstClr val="black"/>
                </a:solidFill>
                <a:cs typeface="B Mitra" panose="00000400000000000000" pitchFamily="2" charset="-78"/>
              </a:rPr>
              <a:t>1 ساعت</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واحد تهیه کننده: </a:t>
            </a:r>
            <a:r>
              <a:rPr lang="fa-IR" sz="2800" dirty="0">
                <a:solidFill>
                  <a:prstClr val="black"/>
                </a:solidFill>
                <a:cs typeface="B Mitra" panose="00000400000000000000" pitchFamily="2" charset="-78"/>
              </a:rPr>
              <a:t>مدیریت شبکه و ارتقاء سلامت</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تاریخ تهیه: </a:t>
            </a:r>
            <a:r>
              <a:rPr lang="fa-IR" sz="2800" dirty="0">
                <a:solidFill>
                  <a:prstClr val="black"/>
                </a:solidFill>
                <a:cs typeface="B Mitra" panose="00000400000000000000" pitchFamily="2" charset="-78"/>
              </a:rPr>
              <a:t>خرداد ماه 1397</a:t>
            </a:r>
            <a:endParaRPr lang="en-US" sz="2800" dirty="0">
              <a:solidFill>
                <a:prstClr val="black"/>
              </a:solidFill>
              <a:cs typeface="B Mitra" panose="00000400000000000000" pitchFamily="2" charset="-78"/>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2550" y="0"/>
            <a:ext cx="1260538" cy="16621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11271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58" y="1623848"/>
            <a:ext cx="8596668" cy="2434897"/>
          </a:xfrm>
        </p:spPr>
        <p:txBody>
          <a:bodyPr>
            <a:normAutofit/>
          </a:bodyPr>
          <a:lstStyle/>
          <a:p>
            <a:pPr algn="ctr" rtl="1"/>
            <a:r>
              <a:rPr lang="fa-IR" sz="5400" dirty="0">
                <a:cs typeface="B Titr" panose="00000700000000000000" pitchFamily="2" charset="-78"/>
              </a:rPr>
              <a:t>مراحل آموزش</a:t>
            </a:r>
            <a:endParaRPr lang="en-US" sz="5400" dirty="0">
              <a:cs typeface="B Titr" panose="00000700000000000000" pitchFamily="2" charset="-78"/>
            </a:endParaRPr>
          </a:p>
        </p:txBody>
      </p:sp>
    </p:spTree>
    <p:extLst>
      <p:ext uri="{BB962C8B-B14F-4D97-AF65-F5344CB8AC3E}">
        <p14:creationId xmlns:p14="http://schemas.microsoft.com/office/powerpoint/2010/main" val="47531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5421"/>
          </a:xfrm>
        </p:spPr>
        <p:txBody>
          <a:bodyPr>
            <a:normAutofit/>
          </a:bodyPr>
          <a:lstStyle/>
          <a:p>
            <a:pPr algn="ctr"/>
            <a:r>
              <a:rPr lang="fa-IR" sz="3200" dirty="0">
                <a:cs typeface="B Titr" panose="00000700000000000000" pitchFamily="2" charset="-78"/>
              </a:rPr>
              <a:t>آموزش حضوری</a:t>
            </a:r>
            <a:endParaRPr lang="en-US" sz="3200" dirty="0">
              <a:cs typeface="B Titr" panose="00000700000000000000" pitchFamily="2" charset="-78"/>
            </a:endParaRPr>
          </a:p>
        </p:txBody>
      </p:sp>
      <p:sp>
        <p:nvSpPr>
          <p:cNvPr id="3" name="Content Placeholder 2"/>
          <p:cNvSpPr>
            <a:spLocks noGrp="1"/>
          </p:cNvSpPr>
          <p:nvPr>
            <p:ph idx="1"/>
          </p:nvPr>
        </p:nvSpPr>
        <p:spPr>
          <a:xfrm>
            <a:off x="677334" y="1545021"/>
            <a:ext cx="9128818" cy="4496341"/>
          </a:xfrm>
        </p:spPr>
        <p:txBody>
          <a:bodyPr>
            <a:normAutofit/>
          </a:bodyPr>
          <a:lstStyle/>
          <a:p>
            <a:pPr algn="r" rtl="1"/>
            <a:r>
              <a:rPr lang="fa-IR" sz="2400" dirty="0">
                <a:cs typeface="B Titr" panose="00000700000000000000" pitchFamily="2" charset="-78"/>
              </a:rPr>
              <a:t>مرحله اول:</a:t>
            </a:r>
          </a:p>
          <a:p>
            <a:pPr marL="0" indent="0" algn="just" rtl="1">
              <a:buNone/>
            </a:pPr>
            <a:r>
              <a:rPr lang="fa-IR" sz="2400" dirty="0">
                <a:cs typeface="B Nazanin" panose="00000400000000000000" pitchFamily="2" charset="-78"/>
              </a:rPr>
              <a:t>قبل از شروع به کار اعضای تیم سلامت خواهد بود. حداقل مدت زمان این آموزش برای پزشکان </a:t>
            </a:r>
            <a:r>
              <a:rPr lang="fa-IR" sz="2400" b="1" dirty="0">
                <a:cs typeface="B Nazanin" panose="00000400000000000000" pitchFamily="2" charset="-78"/>
              </a:rPr>
              <a:t>۳۵.۵ ساعت </a:t>
            </a:r>
            <a:r>
              <a:rPr lang="fa-IR" sz="2400" dirty="0">
                <a:cs typeface="B Nazanin" panose="00000400000000000000" pitchFamily="2" charset="-78"/>
              </a:rPr>
              <a:t>پیش بینی گردیده است.</a:t>
            </a:r>
          </a:p>
          <a:p>
            <a:pPr marL="0" indent="0" algn="just" rtl="1">
              <a:buNone/>
            </a:pPr>
            <a:r>
              <a:rPr lang="fa-IR" sz="2400" b="1" dirty="0">
                <a:cs typeface="B Nazanin" panose="00000400000000000000" pitchFamily="2" charset="-78"/>
              </a:rPr>
              <a:t> ۱۳ ساعت </a:t>
            </a:r>
            <a:r>
              <a:rPr lang="fa-IR" sz="2400" dirty="0">
                <a:cs typeface="B Nazanin" panose="00000400000000000000" pitchFamily="2" charset="-78"/>
              </a:rPr>
              <a:t>از این آموزش مربوط به مباحث مقدماتی و پیش نیاز است. این مباحث برای آغاز به کار اعضای تیم سلامت پیش بینی گردیده اند.</a:t>
            </a:r>
          </a:p>
          <a:p>
            <a:pPr marL="0" indent="0" algn="just" rtl="1">
              <a:buNone/>
            </a:pPr>
            <a:r>
              <a:rPr lang="fa-IR" sz="2400" b="1" dirty="0">
                <a:cs typeface="B Nazanin" panose="00000400000000000000" pitchFamily="2" charset="-78"/>
              </a:rPr>
              <a:t> 22.5 ساعت </a:t>
            </a:r>
            <a:r>
              <a:rPr lang="fa-IR" sz="2400" dirty="0">
                <a:cs typeface="B Nazanin" panose="00000400000000000000" pitchFamily="2" charset="-78"/>
              </a:rPr>
              <a:t>از آموزش در مرحله نخست به مرور اجمالی برنامه‌های سلامت اختصاص دارد. در صورتیکه بتوان روزانه ۷ تا ۸ ساعت از آموزش را به صورت کارگاه حضوری اجرا نمایند، انجام آموزش در مرحله نخست ظرف مدت ۵ روز ممکن خواهد بود. </a:t>
            </a:r>
          </a:p>
        </p:txBody>
      </p:sp>
    </p:spTree>
    <p:extLst>
      <p:ext uri="{BB962C8B-B14F-4D97-AF65-F5344CB8AC3E}">
        <p14:creationId xmlns:p14="http://schemas.microsoft.com/office/powerpoint/2010/main" val="3948533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83475"/>
            <a:ext cx="8596668" cy="793531"/>
          </a:xfrm>
        </p:spPr>
        <p:txBody>
          <a:bodyPr/>
          <a:lstStyle/>
          <a:p>
            <a:pPr algn="ctr"/>
            <a:r>
              <a:rPr lang="fa-IR" dirty="0">
                <a:cs typeface="B Titr" panose="00000700000000000000" pitchFamily="2" charset="-78"/>
              </a:rPr>
              <a:t>آموزش حضوری</a:t>
            </a:r>
            <a:endParaRPr lang="en-US" dirty="0">
              <a:cs typeface="B Titr" panose="00000700000000000000" pitchFamily="2" charset="-78"/>
            </a:endParaRPr>
          </a:p>
        </p:txBody>
      </p:sp>
      <p:sp>
        <p:nvSpPr>
          <p:cNvPr id="3" name="Content Placeholder 2"/>
          <p:cNvSpPr>
            <a:spLocks noGrp="1"/>
          </p:cNvSpPr>
          <p:nvPr>
            <p:ph idx="1"/>
          </p:nvPr>
        </p:nvSpPr>
        <p:spPr>
          <a:xfrm>
            <a:off x="677334" y="1277006"/>
            <a:ext cx="8596668" cy="5249918"/>
          </a:xfrm>
        </p:spPr>
        <p:txBody>
          <a:bodyPr>
            <a:noAutofit/>
          </a:bodyPr>
          <a:lstStyle/>
          <a:p>
            <a:pPr algn="just" rtl="1"/>
            <a:r>
              <a:rPr lang="fa-IR" sz="2400" dirty="0">
                <a:cs typeface="B Titr" panose="00000700000000000000" pitchFamily="2" charset="-78"/>
              </a:rPr>
              <a:t>مرحله دوم آموزش</a:t>
            </a:r>
          </a:p>
          <a:p>
            <a:pPr algn="just" rtl="1"/>
            <a:r>
              <a:rPr lang="fa-IR" sz="2400" dirty="0">
                <a:cs typeface="B Nazanin" panose="00000400000000000000" pitchFamily="2" charset="-78"/>
              </a:rPr>
              <a:t> پس از شروع به کار اعضای تیم سلامت آغاز خواهد شد. حداقل زمان آموزش در مرحله دوم برای </a:t>
            </a:r>
            <a:r>
              <a:rPr lang="fa-IR" sz="2400" u="sng" dirty="0">
                <a:cs typeface="B Nazanin" panose="00000400000000000000" pitchFamily="2" charset="-78"/>
              </a:rPr>
              <a:t>پزشکان</a:t>
            </a:r>
            <a:r>
              <a:rPr lang="fa-IR" sz="2400" dirty="0">
                <a:cs typeface="B Nazanin" panose="00000400000000000000" pitchFamily="2" charset="-78"/>
              </a:rPr>
              <a:t> </a:t>
            </a:r>
            <a:r>
              <a:rPr lang="fa-IR" sz="2400" b="1" dirty="0">
                <a:cs typeface="B Nazanin" panose="00000400000000000000" pitchFamily="2" charset="-78"/>
              </a:rPr>
              <a:t>۹۱.۵ ساعت </a:t>
            </a:r>
            <a:r>
              <a:rPr lang="fa-IR" sz="2400" dirty="0">
                <a:cs typeface="B Nazanin" panose="00000400000000000000" pitchFamily="2" charset="-78"/>
              </a:rPr>
              <a:t>است که با احتساب اجرای روزانه ۷ تا ۸ ساعت کارگاه آموزشی حضوری ۱۲ روز کاری به طول خواهد انجامید. بر این اساس حداقل زمان پیش‌بینی شده برای آموزش حضوری سالانه، یک روز در ماه برای پزشکان خواهد بود. به عبارت دیگر انتظار می رود هر پزشک حداکثر تا یک سال پس از شروع به کار، کل آموزشهای مورد نیاز را دریافت کرده باشد.</a:t>
            </a:r>
          </a:p>
          <a:p>
            <a:pPr algn="just" rtl="1"/>
            <a:r>
              <a:rPr lang="fa-IR" sz="2400" dirty="0">
                <a:cs typeface="B Nazanin" panose="00000400000000000000" pitchFamily="2" charset="-78"/>
              </a:rPr>
              <a:t> کل حداقل زمان آموزش برای </a:t>
            </a:r>
            <a:r>
              <a:rPr lang="fa-IR" sz="2400" u="sng" dirty="0">
                <a:cs typeface="B Nazanin" panose="00000400000000000000" pitchFamily="2" charset="-78"/>
              </a:rPr>
              <a:t>کاردانان/ کارشناسان مراقب سلام</a:t>
            </a:r>
            <a:r>
              <a:rPr lang="fa-IR" sz="2400" dirty="0">
                <a:cs typeface="B Nazanin" panose="00000400000000000000" pitchFamily="2" charset="-78"/>
              </a:rPr>
              <a:t>ت </a:t>
            </a:r>
            <a:r>
              <a:rPr lang="fa-IR" sz="2400" b="1" dirty="0">
                <a:cs typeface="B Nazanin" panose="00000400000000000000" pitchFamily="2" charset="-78"/>
              </a:rPr>
              <a:t>95 ساعت </a:t>
            </a:r>
            <a:r>
              <a:rPr lang="fa-IR" sz="2400" dirty="0">
                <a:cs typeface="B Nazanin" panose="00000400000000000000" pitchFamily="2" charset="-78"/>
              </a:rPr>
              <a:t>آموزش حضوری است که قبل از شروع به کار باید دوره مقدماتی 35.5 ساعت طبق برنامه بگذرانند.</a:t>
            </a:r>
            <a:endParaRPr lang="en-US" sz="2400" dirty="0">
              <a:cs typeface="B Nazanin" panose="00000400000000000000" pitchFamily="2" charset="-78"/>
            </a:endParaRPr>
          </a:p>
          <a:p>
            <a:pPr marL="0" indent="0" algn="just"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2003596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sz="2800" dirty="0">
                <a:latin typeface="Times New Roman" panose="02020603050405020304" pitchFamily="18" charset="0"/>
                <a:ea typeface="SimSun" panose="02010600030101010101" pitchFamily="2" charset="-122"/>
                <a:cs typeface="B Mitra" panose="00000400000000000000" pitchFamily="2" charset="-78"/>
              </a:rPr>
              <a:t>مرحله دوم آموزش شامل سه سرفصل کلی است که عبارتند از :</a:t>
            </a:r>
            <a:endParaRPr lang="en-US" sz="2800" dirty="0">
              <a:latin typeface="Times New Roman" panose="02020603050405020304" pitchFamily="18" charset="0"/>
              <a:ea typeface="SimSun" panose="02010600030101010101" pitchFamily="2" charset="-122"/>
            </a:endParaRPr>
          </a:p>
          <a:p>
            <a:pPr lvl="0" algn="just" rtl="1">
              <a:lnSpc>
                <a:spcPct val="150000"/>
              </a:lnSpc>
              <a:buFont typeface="+mj-lt"/>
              <a:buAutoNum type="arabicPeriod"/>
            </a:pPr>
            <a:r>
              <a:rPr lang="fa-IR" sz="2800" dirty="0">
                <a:latin typeface="Calibri" panose="020F0502020204030204" pitchFamily="34" charset="0"/>
                <a:ea typeface="Calibri" panose="020F0502020204030204" pitchFamily="34" charset="0"/>
                <a:cs typeface="B Mitra" panose="00000400000000000000" pitchFamily="2" charset="-78"/>
              </a:rPr>
              <a:t>مباحث مکمل و مدیریت خدمات 2- مرور تفصیلی برنامه‌های سلامت 3- رویکرد به شکایات شایع و راهنماهای بالینی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6615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2607"/>
            <a:ext cx="8596668" cy="5678755"/>
          </a:xfrm>
        </p:spPr>
        <p:txBody>
          <a:bodyPr>
            <a:normAutofit lnSpcReduction="10000"/>
          </a:bodyPr>
          <a:lstStyle/>
          <a:p>
            <a:pPr algn="r" rtl="1"/>
            <a:r>
              <a:rPr lang="fa-IR" sz="2400" dirty="0">
                <a:cs typeface="B Titr" panose="00000700000000000000" pitchFamily="2" charset="-78"/>
              </a:rPr>
              <a:t>توجه 1</a:t>
            </a:r>
          </a:p>
          <a:p>
            <a:pPr algn="just" rtl="1"/>
            <a:r>
              <a:rPr lang="fa-IR" sz="2400" dirty="0">
                <a:cs typeface="B Nazanin" panose="00000400000000000000" pitchFamily="2" charset="-78"/>
              </a:rPr>
              <a:t>به منظور ایجاد فرصت مناسب برای اجرای این آموزش و پیشگیری از عدم حضور اعضای تیم سلامت در محل خدمت توصیه می شود به یکی از دو نحو زیر برای آموزش های مرحله دوم اقدام نمود:</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1-	انتقال آموزش مرحله دوم به مرحله اول- به عنوان مثال آموزش پزشکان در بدو شروع خدمت 12به مدت روز</a:t>
            </a:r>
          </a:p>
          <a:p>
            <a:pPr algn="just" rtl="1"/>
            <a:r>
              <a:rPr lang="fa-IR" sz="2400" dirty="0">
                <a:cs typeface="B Nazanin" panose="00000400000000000000" pitchFamily="2" charset="-78"/>
              </a:rPr>
              <a:t> 2-	اجرای آموزش یک روز در ماه و در روزهای تعطیل</a:t>
            </a:r>
          </a:p>
          <a:p>
            <a:pPr algn="just" rtl="1"/>
            <a:endParaRPr lang="fa-IR" sz="2400" dirty="0">
              <a:cs typeface="B Nazanin" panose="00000400000000000000" pitchFamily="2" charset="-78"/>
            </a:endParaRPr>
          </a:p>
          <a:p>
            <a:pPr algn="just" rtl="1"/>
            <a:r>
              <a:rPr lang="fa-IR" sz="2400" b="1" dirty="0">
                <a:cs typeface="B Davat" panose="00000400000000000000" pitchFamily="2" charset="-78"/>
              </a:rPr>
              <a:t>تذکر: این نکته ضروری است که اجرای برنامه آموزشی نباید منجر به عدم حضور افراد در روزهای موظف کاری شود.</a:t>
            </a:r>
          </a:p>
          <a:p>
            <a:pPr algn="just" rtl="1"/>
            <a:r>
              <a:rPr lang="fa-IR" sz="2400" b="1" dirty="0">
                <a:cs typeface="B Davat" panose="00000400000000000000" pitchFamily="2" charset="-78"/>
              </a:rPr>
              <a:t>آموزش برای سایر اعضای تیم سلامت نظیر کارشناسان سلامت روان، تغذیه و سایر نیروها به اقتضای کاری که انجام می­دهند شامل عناوین و زمان متفاوتی است که در جدول آمده است. </a:t>
            </a:r>
            <a:endParaRPr lang="en-US" sz="2400" b="1" dirty="0">
              <a:cs typeface="B Davat" panose="00000400000000000000" pitchFamily="2" charset="-78"/>
            </a:endParaRPr>
          </a:p>
          <a:p>
            <a:pPr marL="0" indent="0" algn="just" rtl="1">
              <a:buNone/>
            </a:pPr>
            <a:endParaRPr lang="fa-IR" sz="2400" b="1" dirty="0">
              <a:cs typeface="B Davat" panose="00000400000000000000" pitchFamily="2" charset="-78"/>
            </a:endParaRPr>
          </a:p>
          <a:p>
            <a:pPr algn="r" rtl="1"/>
            <a:endParaRPr lang="en-US" sz="2400" dirty="0">
              <a:cs typeface="B Nazanin" panose="00000400000000000000" pitchFamily="2" charset="-78"/>
            </a:endParaRPr>
          </a:p>
        </p:txBody>
      </p:sp>
    </p:spTree>
    <p:extLst>
      <p:ext uri="{BB962C8B-B14F-4D97-AF65-F5344CB8AC3E}">
        <p14:creationId xmlns:p14="http://schemas.microsoft.com/office/powerpoint/2010/main" val="91793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36029"/>
            <a:ext cx="8596668" cy="5505334"/>
          </a:xfrm>
        </p:spPr>
        <p:txBody>
          <a:bodyPr>
            <a:noAutofit/>
          </a:bodyPr>
          <a:lstStyle/>
          <a:p>
            <a:pPr marL="0" indent="0" algn="just" rtl="1">
              <a:buNone/>
            </a:pPr>
            <a:r>
              <a:rPr lang="fa-IR" sz="2400" dirty="0">
                <a:cs typeface="B Titr" panose="00000700000000000000" pitchFamily="2" charset="-78"/>
              </a:rPr>
              <a:t>توجه 2</a:t>
            </a:r>
          </a:p>
          <a:p>
            <a:pPr algn="just" rtl="1"/>
            <a:r>
              <a:rPr lang="fa-IR" sz="2400" dirty="0">
                <a:cs typeface="B Nazanin" panose="00000400000000000000" pitchFamily="2" charset="-78"/>
              </a:rPr>
              <a:t>در شرایطی که نیاز به ارتقای آموزش وجود داشته باشد دوره آموزش از یک سال به 3 تا 6 ماه با اجرای دو روز در ماه آموزش حضوری و افزایش آموزش قبل از شروع به کار از 5 روز به 10 روز ضرورت دارد.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با پیش بینی این تمهیدات میتوان مدت زمان یک دور از آموزش حداقل سرفصل ها را به ماه های  ابتدای کار تقلیل داد. تا فضای زمانی به آموزش های بیشتر تخصیص یابد. </a:t>
            </a:r>
          </a:p>
          <a:p>
            <a:pPr marL="0" indent="0" algn="just" rtl="1">
              <a:buNone/>
            </a:pPr>
            <a:endParaRPr lang="fa-IR" sz="2400" dirty="0">
              <a:cs typeface="B Nazanin" panose="00000400000000000000" pitchFamily="2" charset="-78"/>
            </a:endParaRPr>
          </a:p>
        </p:txBody>
      </p:sp>
    </p:spTree>
    <p:extLst>
      <p:ext uri="{BB962C8B-B14F-4D97-AF65-F5344CB8AC3E}">
        <p14:creationId xmlns:p14="http://schemas.microsoft.com/office/powerpoint/2010/main" val="109641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72967"/>
            <a:ext cx="8596668" cy="5568396"/>
          </a:xfrm>
        </p:spPr>
        <p:txBody>
          <a:bodyPr>
            <a:normAutofit/>
          </a:bodyPr>
          <a:lstStyle/>
          <a:p>
            <a:pPr marL="0" indent="0" algn="just" rtl="1">
              <a:buNone/>
            </a:pPr>
            <a:r>
              <a:rPr lang="fa-IR" sz="2400" dirty="0">
                <a:cs typeface="B Titr" panose="00000700000000000000" pitchFamily="2" charset="-78"/>
              </a:rPr>
              <a:t>توجه 3 </a:t>
            </a:r>
            <a:endParaRPr lang="en-US" sz="2400" dirty="0">
              <a:cs typeface="B Titr" panose="00000700000000000000" pitchFamily="2" charset="-78"/>
            </a:endParaRPr>
          </a:p>
          <a:p>
            <a:pPr algn="just" rtl="1"/>
            <a:r>
              <a:rPr lang="fa-IR" sz="2400" dirty="0">
                <a:cs typeface="B Nazanin" panose="00000400000000000000" pitchFamily="2" charset="-78"/>
              </a:rPr>
              <a:t>تفویض اختیار به شهرستانهابرای تنظیم زمان آموزش صرفا به دلیل گوناگونی شرایط و امکانات است. انتظار این است که پس از آن که حجم عمده نیروی انسانی را آموزش دادند در دورهای بعدی که با شمار کمتری از واجدین شرایط برای آموزش مواجهند برنامه  پیش بینی شده حداقل آموزش را ظرف 3 ماه به اتمام رسانند. </a:t>
            </a:r>
            <a:endParaRPr lang="en-US" sz="2400" dirty="0">
              <a:cs typeface="B Nazanin" panose="00000400000000000000" pitchFamily="2" charset="-78"/>
            </a:endParaRPr>
          </a:p>
          <a:p>
            <a:pPr algn="just" rtl="1"/>
            <a:endParaRPr lang="en-US" sz="2400" dirty="0">
              <a:cs typeface="B Nazanin" panose="00000400000000000000" pitchFamily="2" charset="-78"/>
            </a:endParaRPr>
          </a:p>
          <a:p>
            <a:pPr algn="just" rtl="1"/>
            <a:r>
              <a:rPr lang="fa-IR" sz="2400" dirty="0">
                <a:cs typeface="B Nazanin" panose="00000400000000000000" pitchFamily="2" charset="-78"/>
              </a:rPr>
              <a:t>علاوه بر این، حوزه معاونت بهداشت اقدام به پایش و ارزشیابی عملکرد شهرستان ها و رتبه بندی آنها در زمینه فعالیت آموزشی خواهد نمود.مبنای اساسی ارزشیابی عملکرد شهرستان و رتبه بندی فعالیت آنها در وهله نخست اثربخشی آموزش در ارتقای حیطه های شناختی، انگیزشی، مهارتی و عملکرد فراگیران خواهد بود. </a:t>
            </a:r>
          </a:p>
          <a:p>
            <a:pPr marL="0" indent="0" algn="just"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262544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2759"/>
            <a:ext cx="8596668" cy="982717"/>
          </a:xfrm>
        </p:spPr>
        <p:txBody>
          <a:bodyPr>
            <a:normAutofit/>
          </a:bodyPr>
          <a:lstStyle/>
          <a:p>
            <a:pPr algn="ctr"/>
            <a:r>
              <a:rPr lang="fa-IR" sz="2400" dirty="0">
                <a:cs typeface="B Titr" panose="00000700000000000000" pitchFamily="2" charset="-78"/>
              </a:rPr>
              <a:t>تضمین فراگیری آموزش، ارزشیابی فراگیران، صدور و ارائه گواهی ها برای تداوم قرارداد و خدمات</a:t>
            </a:r>
            <a:endParaRPr lang="en-US" sz="2400" dirty="0">
              <a:cs typeface="B Titr" panose="00000700000000000000" pitchFamily="2" charset="-78"/>
            </a:endParaRPr>
          </a:p>
        </p:txBody>
      </p:sp>
      <p:sp>
        <p:nvSpPr>
          <p:cNvPr id="3" name="Content Placeholder 2"/>
          <p:cNvSpPr>
            <a:spLocks noGrp="1"/>
          </p:cNvSpPr>
          <p:nvPr>
            <p:ph idx="1"/>
          </p:nvPr>
        </p:nvSpPr>
        <p:spPr>
          <a:xfrm>
            <a:off x="677334" y="1245476"/>
            <a:ext cx="8596668" cy="5155323"/>
          </a:xfrm>
        </p:spPr>
        <p:txBody>
          <a:bodyPr>
            <a:noAutofit/>
          </a:bodyPr>
          <a:lstStyle/>
          <a:p>
            <a:pPr algn="just" rtl="1"/>
            <a:r>
              <a:rPr lang="fa-IR" sz="2400" dirty="0">
                <a:cs typeface="B Nazanin" panose="00000400000000000000" pitchFamily="2" charset="-78"/>
              </a:rPr>
              <a:t> </a:t>
            </a:r>
            <a:r>
              <a:rPr lang="fa-IR" sz="2400" b="1" dirty="0">
                <a:cs typeface="B Titr" panose="00000700000000000000" pitchFamily="2" charset="-78"/>
              </a:rPr>
              <a:t>آموزش حضوری: </a:t>
            </a:r>
            <a:endParaRPr lang="en-US" sz="2400" b="1" dirty="0">
              <a:cs typeface="B Titr" panose="00000700000000000000" pitchFamily="2" charset="-78"/>
            </a:endParaRPr>
          </a:p>
          <a:p>
            <a:pPr algn="just" rtl="1"/>
            <a:r>
              <a:rPr lang="fa-IR" sz="2000" b="1" dirty="0">
                <a:cs typeface="B Nazanin" panose="00000400000000000000" pitchFamily="2" charset="-78"/>
              </a:rPr>
              <a:t>ضرورت دارد تمام اعضای تیم سلامت قبل از شروع خدمت، آموزشهای حضوری پیش نیاز برای ورود به عرصه خدمت را دریافت نمایند.</a:t>
            </a:r>
            <a:endParaRPr lang="en-US" sz="2000" b="1" dirty="0">
              <a:cs typeface="B Nazanin" panose="00000400000000000000" pitchFamily="2" charset="-78"/>
            </a:endParaRPr>
          </a:p>
          <a:p>
            <a:pPr algn="just" rtl="1"/>
            <a:r>
              <a:rPr lang="fa-IR" sz="2000" b="1" dirty="0">
                <a:cs typeface="B Nazanin" panose="00000400000000000000" pitchFamily="2" charset="-78"/>
              </a:rPr>
              <a:t> دریافت گواهی مرحله اول که حکایت از پایان موفقیت آمیز دوره دارد، شرط صدور مجوز برای همکاری و انعقاد خواهد بود. </a:t>
            </a:r>
            <a:endParaRPr lang="en-US" sz="2000" b="1" dirty="0">
              <a:cs typeface="B Nazanin" panose="00000400000000000000" pitchFamily="2" charset="-78"/>
            </a:endParaRPr>
          </a:p>
          <a:p>
            <a:pPr algn="just" rtl="1"/>
            <a:r>
              <a:rPr lang="fa-IR" sz="2000" b="1" dirty="0">
                <a:cs typeface="B Nazanin" panose="00000400000000000000" pitchFamily="2" charset="-78"/>
              </a:rPr>
              <a:t>به منظور استمرار قرارداد در فواصل 3 ماهه از آغاز فعالیت، باید گواهی مراحل تکمیلی آموزش پرسنل برای یک چهارم از آموزش های حضوری باقیمانده ارائه شود. در صورتی که تمامی آموزش ها در بدو شروع خدمات انجام شده باشد گواهی لازم برای آن موعد صادر می شود. ارائه گواهی به اعضای تیم سلامت می بایست پس از انجام آزمون کتبی و در صورت نیاز بنا به صلاحدید آموزش دهندگان علاوه بر آن پس از انجام آزمون عملی صورت گیرد. </a:t>
            </a:r>
            <a:endParaRPr lang="en-US" sz="2000" b="1" dirty="0">
              <a:cs typeface="B Nazanin" panose="00000400000000000000" pitchFamily="2" charset="-78"/>
            </a:endParaRPr>
          </a:p>
          <a:p>
            <a:pPr algn="just" rtl="1"/>
            <a:r>
              <a:rPr lang="fa-IR" sz="2000" b="1" dirty="0">
                <a:cs typeface="B Nazanin" panose="00000400000000000000" pitchFamily="2" charset="-78"/>
              </a:rPr>
              <a:t>کسب 70% نمره قبولی در تمامی آزمون ها شرط تمدید قرارداد خواهد بود. </a:t>
            </a:r>
            <a:endParaRPr lang="en-US" sz="2000" b="1" dirty="0">
              <a:cs typeface="B Nazanin" panose="00000400000000000000" pitchFamily="2" charset="-78"/>
            </a:endParaRPr>
          </a:p>
        </p:txBody>
      </p:sp>
    </p:spTree>
    <p:extLst>
      <p:ext uri="{BB962C8B-B14F-4D97-AF65-F5344CB8AC3E}">
        <p14:creationId xmlns:p14="http://schemas.microsoft.com/office/powerpoint/2010/main" val="28481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59017319"/>
              </p:ext>
            </p:extLst>
          </p:nvPr>
        </p:nvGraphicFramePr>
        <p:xfrm>
          <a:off x="1639612" y="614851"/>
          <a:ext cx="6684581" cy="5425835"/>
        </p:xfrm>
        <a:graphic>
          <a:graphicData uri="http://schemas.openxmlformats.org/drawingml/2006/table">
            <a:tbl>
              <a:tblPr rtl="1" firstRow="1" firstCol="1" bandRow="1"/>
              <a:tblGrid>
                <a:gridCol w="1284186">
                  <a:extLst>
                    <a:ext uri="{9D8B030D-6E8A-4147-A177-3AD203B41FA5}">
                      <a16:colId xmlns:a16="http://schemas.microsoft.com/office/drawing/2014/main" val="20000"/>
                    </a:ext>
                  </a:extLst>
                </a:gridCol>
                <a:gridCol w="1497317">
                  <a:extLst>
                    <a:ext uri="{9D8B030D-6E8A-4147-A177-3AD203B41FA5}">
                      <a16:colId xmlns:a16="http://schemas.microsoft.com/office/drawing/2014/main" val="20001"/>
                    </a:ext>
                  </a:extLst>
                </a:gridCol>
                <a:gridCol w="1497317">
                  <a:extLst>
                    <a:ext uri="{9D8B030D-6E8A-4147-A177-3AD203B41FA5}">
                      <a16:colId xmlns:a16="http://schemas.microsoft.com/office/drawing/2014/main" val="20002"/>
                    </a:ext>
                  </a:extLst>
                </a:gridCol>
                <a:gridCol w="242808">
                  <a:extLst>
                    <a:ext uri="{9D8B030D-6E8A-4147-A177-3AD203B41FA5}">
                      <a16:colId xmlns:a16="http://schemas.microsoft.com/office/drawing/2014/main" val="20003"/>
                    </a:ext>
                  </a:extLst>
                </a:gridCol>
                <a:gridCol w="166381">
                  <a:extLst>
                    <a:ext uri="{9D8B030D-6E8A-4147-A177-3AD203B41FA5}">
                      <a16:colId xmlns:a16="http://schemas.microsoft.com/office/drawing/2014/main" val="20004"/>
                    </a:ext>
                  </a:extLst>
                </a:gridCol>
                <a:gridCol w="166381">
                  <a:extLst>
                    <a:ext uri="{9D8B030D-6E8A-4147-A177-3AD203B41FA5}">
                      <a16:colId xmlns:a16="http://schemas.microsoft.com/office/drawing/2014/main" val="20005"/>
                    </a:ext>
                  </a:extLst>
                </a:gridCol>
                <a:gridCol w="166381">
                  <a:extLst>
                    <a:ext uri="{9D8B030D-6E8A-4147-A177-3AD203B41FA5}">
                      <a16:colId xmlns:a16="http://schemas.microsoft.com/office/drawing/2014/main" val="20006"/>
                    </a:ext>
                  </a:extLst>
                </a:gridCol>
                <a:gridCol w="166381">
                  <a:extLst>
                    <a:ext uri="{9D8B030D-6E8A-4147-A177-3AD203B41FA5}">
                      <a16:colId xmlns:a16="http://schemas.microsoft.com/office/drawing/2014/main" val="20007"/>
                    </a:ext>
                  </a:extLst>
                </a:gridCol>
                <a:gridCol w="166381">
                  <a:extLst>
                    <a:ext uri="{9D8B030D-6E8A-4147-A177-3AD203B41FA5}">
                      <a16:colId xmlns:a16="http://schemas.microsoft.com/office/drawing/2014/main" val="20008"/>
                    </a:ext>
                  </a:extLst>
                </a:gridCol>
                <a:gridCol w="166381">
                  <a:extLst>
                    <a:ext uri="{9D8B030D-6E8A-4147-A177-3AD203B41FA5}">
                      <a16:colId xmlns:a16="http://schemas.microsoft.com/office/drawing/2014/main" val="20009"/>
                    </a:ext>
                  </a:extLst>
                </a:gridCol>
                <a:gridCol w="166381">
                  <a:extLst>
                    <a:ext uri="{9D8B030D-6E8A-4147-A177-3AD203B41FA5}">
                      <a16:colId xmlns:a16="http://schemas.microsoft.com/office/drawing/2014/main" val="20010"/>
                    </a:ext>
                  </a:extLst>
                </a:gridCol>
                <a:gridCol w="166381">
                  <a:extLst>
                    <a:ext uri="{9D8B030D-6E8A-4147-A177-3AD203B41FA5}">
                      <a16:colId xmlns:a16="http://schemas.microsoft.com/office/drawing/2014/main" val="20011"/>
                    </a:ext>
                  </a:extLst>
                </a:gridCol>
                <a:gridCol w="166381">
                  <a:extLst>
                    <a:ext uri="{9D8B030D-6E8A-4147-A177-3AD203B41FA5}">
                      <a16:colId xmlns:a16="http://schemas.microsoft.com/office/drawing/2014/main" val="20012"/>
                    </a:ext>
                  </a:extLst>
                </a:gridCol>
                <a:gridCol w="166381">
                  <a:extLst>
                    <a:ext uri="{9D8B030D-6E8A-4147-A177-3AD203B41FA5}">
                      <a16:colId xmlns:a16="http://schemas.microsoft.com/office/drawing/2014/main" val="20013"/>
                    </a:ext>
                  </a:extLst>
                </a:gridCol>
                <a:gridCol w="166381">
                  <a:extLst>
                    <a:ext uri="{9D8B030D-6E8A-4147-A177-3AD203B41FA5}">
                      <a16:colId xmlns:a16="http://schemas.microsoft.com/office/drawing/2014/main" val="20014"/>
                    </a:ext>
                  </a:extLst>
                </a:gridCol>
                <a:gridCol w="166381">
                  <a:extLst>
                    <a:ext uri="{9D8B030D-6E8A-4147-A177-3AD203B41FA5}">
                      <a16:colId xmlns:a16="http://schemas.microsoft.com/office/drawing/2014/main" val="20015"/>
                    </a:ext>
                  </a:extLst>
                </a:gridCol>
                <a:gridCol w="166381">
                  <a:extLst>
                    <a:ext uri="{9D8B030D-6E8A-4147-A177-3AD203B41FA5}">
                      <a16:colId xmlns:a16="http://schemas.microsoft.com/office/drawing/2014/main" val="20016"/>
                    </a:ext>
                  </a:extLst>
                </a:gridCol>
              </a:tblGrid>
              <a:tr h="142581">
                <a:tc gridSpan="17">
                  <a:txBody>
                    <a:bodyPr/>
                    <a:lstStyle/>
                    <a:p>
                      <a:pPr algn="ctr" rtl="1">
                        <a:lnSpc>
                          <a:spcPct val="107000"/>
                        </a:lnSpc>
                        <a:spcAft>
                          <a:spcPts val="0"/>
                        </a:spcAft>
                      </a:pPr>
                      <a:r>
                        <a:rPr lang="ar-SA" sz="500" b="1" dirty="0">
                          <a:solidFill>
                            <a:srgbClr val="FFFFFF"/>
                          </a:solidFill>
                          <a:effectLst/>
                          <a:latin typeface="Calibri" panose="020F0502020204030204" pitchFamily="34" charset="0"/>
                          <a:ea typeface="Times New Roman" panose="02020603050405020304" pitchFamily="18" charset="0"/>
                          <a:cs typeface="B Mitra" panose="00000400000000000000" pitchFamily="2" charset="-78"/>
                        </a:rPr>
                        <a:t>جدول حداقل زمان و حداقل عناوین آموزش حضوری برای اعضای تیم سلامت</a:t>
                      </a:r>
                      <a:endParaRPr lang="en-US" sz="600" dirty="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4317">
                <a:tc gridSpan="17">
                  <a:txBody>
                    <a:bodyPr/>
                    <a:lstStyle/>
                    <a:p>
                      <a:pPr algn="ctr" rtl="1">
                        <a:lnSpc>
                          <a:spcPct val="107000"/>
                        </a:lnSpc>
                        <a:spcAft>
                          <a:spcPts val="0"/>
                        </a:spcAft>
                      </a:pPr>
                      <a:r>
                        <a:rPr lang="ar-SA" sz="500" b="1">
                          <a:solidFill>
                            <a:srgbClr val="FF0000"/>
                          </a:solidFill>
                          <a:effectLst/>
                          <a:latin typeface="Calibri" panose="020F0502020204030204" pitchFamily="34" charset="0"/>
                          <a:ea typeface="Times New Roman" panose="02020603050405020304" pitchFamily="18" charset="0"/>
                          <a:cs typeface="B Mitra" panose="00000400000000000000" pitchFamily="2" charset="-78"/>
                        </a:rPr>
                        <a:t>تذکر: زمان به ساعت محاسبه شده است.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892446">
                <a:tc>
                  <a:txBody>
                    <a:bodyPr/>
                    <a:lstStyle/>
                    <a:p>
                      <a:pPr algn="just" rtl="1">
                        <a:lnSpc>
                          <a:spcPct val="107000"/>
                        </a:lnSpc>
                        <a:spcAft>
                          <a:spcPts val="0"/>
                        </a:spcAft>
                      </a:pPr>
                      <a:r>
                        <a:rPr lang="ar-SA" sz="500" b="1">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مراحل آموزش</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500" b="1">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حیطه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500" b="1" dirty="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سرفصل</a:t>
                      </a:r>
                      <a:endParaRPr lang="en-US" sz="600" dirty="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ترتیب اجرای آموزش</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کاردان یا کارشناس مراقب سلامت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پزشک</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ماما</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پرستار/ بهیار</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کاردان/ کارشناس بهداشت محيط</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کارئان/ کارشناس بهداشت حرفه اي</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كارشناس تغذيه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کارشناس سلامت روان</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دندانپزشک</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مراقب سلامت دهان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کاردان/ کارشناس آزمایشگاه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کاردان/ کارشناس رادیولوژی</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1">
                        <a:lnSpc>
                          <a:spcPct val="107000"/>
                        </a:lnSpc>
                        <a:spcAft>
                          <a:spcPts val="0"/>
                        </a:spcAft>
                      </a:pPr>
                      <a:r>
                        <a:rPr lang="ar-SA" sz="400" b="1">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پذیرش و آمار</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extLst>
                  <a:ext uri="{0D108BD9-81ED-4DB2-BD59-A6C34878D82A}">
                    <a16:rowId xmlns:a16="http://schemas.microsoft.com/office/drawing/2014/main" val="10002"/>
                  </a:ext>
                </a:extLst>
              </a:tr>
              <a:tr h="226016">
                <a:tc rowSpan="20">
                  <a:txBody>
                    <a:bodyPr/>
                    <a:lstStyle/>
                    <a:p>
                      <a:pPr algn="ctr" rtl="1">
                        <a:lnSpc>
                          <a:spcPct val="107000"/>
                        </a:lnSpc>
                        <a:spcAft>
                          <a:spcPts val="0"/>
                        </a:spcAft>
                      </a:pPr>
                      <a:r>
                        <a:rPr lang="ar-SA" sz="500" b="1" dirty="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مباحث مکمل و مدیریت خدمات</a:t>
                      </a:r>
                      <a:endParaRPr lang="en-US" sz="600" dirty="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آشنایی با قوانین و دستورعمل ها در نظام شبکه سلامت ایران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قوانین و آیین نامه ها در نظام سلامت کشور</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601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ساختار و عملکرد نظام سلامت و شبکه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اهداف، ساختار وعملکرد نظام سلامت در جهان و ایران- بازار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7512">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آشنایی با الگوی برنامه های سلامت و خدمات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آشنایی با راهکارهای پیشگیری و طراحی برنامه‌های سلامت و رویه های ارائه خدمات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601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مدیریت خدمات سلامت در منطقه تحت پوشش</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مدیریت خدمات سلامت در منطقه تحت پوشش</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منابع و تسهیلات و تجهیزات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منابع و تسهیلات و تجهیزات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مراقبتهای مدیریت شده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مراقبتهای مدیریت شده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مورد بیماری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مورد بیماری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بیماری ها در جامعه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بیماری ها در جامعه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طبابت مبتنی بر شواهد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طبابت مبتنی بر شواهد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تغذيه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تغذيه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ارتقاء بهداشت فردي و شيوه زندگي سالم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ارتقاء بهداشت فردي و شيوه زندگي سالم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پرستاري از بيمار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پرستاري از بيمار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39024">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برنامه شناسایی جمعیتی- زیست محیطی و نحوه ثبت و گزارش دهی و تشکیل پرونده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برنامه شناسایی جمعیتی- زیست محیطی و نحوه ثبت و گزارش‌دهی و تشکیل پرونده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339024">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مدیریت و رهبری تیم سلامت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و رهبری و توسعه منابع انسانی برای اجرای خدمات و برنامه های سلامت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0.5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32019">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آشنایی با نرم افزارهای نظام شبکه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آشنایی با نرم افزارهای کاری در نظام شبکه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7</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601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ارتقا و ترویج و آموزش سلامت و توانمندسازی جامعه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آموزش و ارتقای سلامت- توانمندسازی اجتماعی</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7512">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تعریف و کارکردهای پزشکی خانواده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تعریف و کارکردهای طبابت خانواده و نقش و وظایف پزشکان و اعضای تیم سلامت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339024">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اصول مدیریت عوامل خطرزای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مرور برنلمه های مرتبط با عوامل اجتماعی و اصول اقدام برای عوامل خطرزای مستقیم  موثر برسلامت- بار عوامل خطر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1375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داروشناسي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داروشناسی برای نظام شبکه</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1897">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ترغیب مشارکت مردمی و داوطلبان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توسعه برنامه داوطلبان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13756">
                <a:tc rowSpan="2">
                  <a:txBody>
                    <a:bodyPr/>
                    <a:lstStyle/>
                    <a:p>
                      <a:pPr algn="just" rtl="0">
                        <a:lnSpc>
                          <a:spcPct val="107000"/>
                        </a:lnSpc>
                        <a:spcAft>
                          <a:spcPts val="0"/>
                        </a:spcAft>
                      </a:pPr>
                      <a:r>
                        <a:rPr lang="en-US" sz="500" b="1">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دروازه بانی نظام سلامت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دروازه بانی نظام سلامت</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226016">
                <a:tc vMerge="1">
                  <a:txBody>
                    <a:bodyPr/>
                    <a:lstStyle/>
                    <a:p>
                      <a:endParaRPr lang="en-US"/>
                    </a:p>
                  </a:txBody>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پایش و ارزشیابی و ارتقای کیفیت برنامه های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SA" sz="5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پایش و ارزشیابی و ارتقای کیفیت برنامه های سلامت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14</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272839">
                <a:tc gridSpan="3">
                  <a:txBody>
                    <a:bodyPr/>
                    <a:lstStyle/>
                    <a:p>
                      <a:pPr algn="just" rtl="1">
                        <a:lnSpc>
                          <a:spcPct val="107000"/>
                        </a:lnSpc>
                        <a:spcAft>
                          <a:spcPts val="0"/>
                        </a:spcAft>
                      </a:pPr>
                      <a:r>
                        <a:rPr lang="ar-SA" sz="500" b="1">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جمع ساعات آموزش</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hMerge="1">
                  <a:txBody>
                    <a:bodyPr/>
                    <a:lstStyle/>
                    <a:p>
                      <a:endParaRPr lang="en-US"/>
                    </a:p>
                  </a:txBody>
                  <a:tcPr/>
                </a:tc>
                <a:tc hMerge="1">
                  <a:txBody>
                    <a:bodyPr/>
                    <a:lstStyle/>
                    <a:p>
                      <a:endParaRPr lang="en-US"/>
                    </a:p>
                  </a:txBody>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 </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23</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23.5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23.5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23</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22.5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21</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6.5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6.5</a:t>
                      </a:r>
                      <a:endParaRPr lang="en-US" sz="60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just" rtl="0">
                        <a:lnSpc>
                          <a:spcPct val="107000"/>
                        </a:lnSpc>
                        <a:spcAft>
                          <a:spcPts val="0"/>
                        </a:spcAft>
                      </a:pPr>
                      <a:r>
                        <a:rPr lang="en-US" sz="400" dirty="0">
                          <a:solidFill>
                            <a:srgbClr val="000000"/>
                          </a:solidFill>
                          <a:effectLst/>
                          <a:latin typeface="Calibri" panose="020F0502020204030204" pitchFamily="34" charset="0"/>
                          <a:ea typeface="Times New Roman" panose="02020603050405020304" pitchFamily="18" charset="0"/>
                          <a:cs typeface="B Mitra" panose="00000400000000000000" pitchFamily="2" charset="-78"/>
                        </a:rPr>
                        <a:t>11.5</a:t>
                      </a:r>
                      <a:endParaRPr lang="en-US" sz="600" dirty="0">
                        <a:effectLst/>
                        <a:latin typeface="Times New Roman" panose="02020603050405020304" pitchFamily="18" charset="0"/>
                        <a:ea typeface="SimSun" panose="02010600030101010101" pitchFamily="2" charset="-122"/>
                        <a:cs typeface="Arial" panose="020B0604020202020204" pitchFamily="34" charset="0"/>
                      </a:endParaRPr>
                    </a:p>
                  </a:txBody>
                  <a:tcPr marL="34065" marR="340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721204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6" name="Title 1"/>
          <p:cNvSpPr>
            <a:spLocks noGrp="1"/>
          </p:cNvSpPr>
          <p:nvPr>
            <p:ph type="title"/>
          </p:nvPr>
        </p:nvSpPr>
        <p:spPr>
          <a:xfrm>
            <a:off x="708865" y="136636"/>
            <a:ext cx="8596668" cy="557048"/>
          </a:xfrm>
        </p:spPr>
        <p:txBody>
          <a:bodyPr>
            <a:noAutofit/>
          </a:bodyPr>
          <a:lstStyle/>
          <a:p>
            <a:pPr algn="ctr"/>
            <a:r>
              <a:rPr lang="fa-IR" sz="2400" dirty="0">
                <a:cs typeface="B Titr" panose="00000700000000000000" pitchFamily="2" charset="-78"/>
              </a:rPr>
              <a:t>جدول حداقل زمان و حداقل عناوین آموزش حضوری برای اعضای تیم سلامت</a:t>
            </a:r>
            <a:endParaRPr lang="en-US" sz="2400" dirty="0">
              <a:cs typeface="B Titr" panose="00000700000000000000" pitchFamily="2" charset="-78"/>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329652492"/>
              </p:ext>
            </p:extLst>
          </p:nvPr>
        </p:nvGraphicFramePr>
        <p:xfrm>
          <a:off x="299546" y="693684"/>
          <a:ext cx="9333186" cy="5675585"/>
        </p:xfrm>
        <a:graphic>
          <a:graphicData uri="http://schemas.openxmlformats.org/presentationml/2006/ole">
            <mc:AlternateContent xmlns:mc="http://schemas.openxmlformats.org/markup-compatibility/2006">
              <mc:Choice xmlns:v="urn:schemas-microsoft-com:vml" Requires="v">
                <p:oleObj name="Worksheet" r:id="rId2" imgW="8096209" imgH="4457800" progId="Excel.Sheet.12">
                  <p:embed/>
                </p:oleObj>
              </mc:Choice>
              <mc:Fallback>
                <p:oleObj name="Worksheet" r:id="rId2" imgW="8096209" imgH="4457800" progId="Excel.Sheet.12">
                  <p:embed/>
                  <p:pic>
                    <p:nvPicPr>
                      <p:cNvPr id="0" name=""/>
                      <p:cNvPicPr/>
                      <p:nvPr/>
                    </p:nvPicPr>
                    <p:blipFill>
                      <a:blip r:embed="rId3"/>
                      <a:stretch>
                        <a:fillRect/>
                      </a:stretch>
                    </p:blipFill>
                    <p:spPr>
                      <a:xfrm>
                        <a:off x="299546" y="693684"/>
                        <a:ext cx="9333186" cy="5675585"/>
                      </a:xfrm>
                      <a:prstGeom prst="rect">
                        <a:avLst/>
                      </a:prstGeom>
                    </p:spPr>
                  </p:pic>
                </p:oleObj>
              </mc:Fallback>
            </mc:AlternateContent>
          </a:graphicData>
        </a:graphic>
      </p:graphicFrame>
    </p:spTree>
    <p:extLst>
      <p:ext uri="{BB962C8B-B14F-4D97-AF65-F5344CB8AC3E}">
        <p14:creationId xmlns:p14="http://schemas.microsoft.com/office/powerpoint/2010/main" val="276422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1131"/>
            <a:ext cx="8596668" cy="825062"/>
          </a:xfrm>
        </p:spPr>
        <p:txBody>
          <a:bodyPr>
            <a:normAutofit fontScale="90000"/>
          </a:bodyPr>
          <a:lstStyle/>
          <a:p>
            <a:pPr algn="r" rtl="1"/>
            <a:br>
              <a:rPr lang="en-US" dirty="0"/>
            </a:br>
            <a:r>
              <a:rPr lang="fa-IR" dirty="0">
                <a:cs typeface="B Titr" panose="00000700000000000000" pitchFamily="2" charset="-78"/>
              </a:rPr>
              <a:t>هدف</a:t>
            </a:r>
            <a:endParaRPr lang="en-US" dirty="0">
              <a:cs typeface="B Titr" panose="00000700000000000000" pitchFamily="2" charset="-78"/>
            </a:endParaRPr>
          </a:p>
        </p:txBody>
      </p:sp>
      <p:sp>
        <p:nvSpPr>
          <p:cNvPr id="3" name="Content Placeholder 2"/>
          <p:cNvSpPr>
            <a:spLocks noGrp="1"/>
          </p:cNvSpPr>
          <p:nvPr>
            <p:ph idx="1"/>
          </p:nvPr>
        </p:nvSpPr>
        <p:spPr>
          <a:xfrm>
            <a:off x="362022" y="2129058"/>
            <a:ext cx="9601783" cy="3880773"/>
          </a:xfrm>
        </p:spPr>
        <p:txBody>
          <a:bodyPr>
            <a:normAutofit/>
          </a:bodyPr>
          <a:lstStyle/>
          <a:p>
            <a:pPr algn="just" rtl="1"/>
            <a:r>
              <a:rPr lang="fa-IR" sz="2400" dirty="0">
                <a:cs typeface="B Nazanin" panose="00000400000000000000" pitchFamily="2" charset="-78"/>
              </a:rPr>
              <a:t>مهارت آموزی مبتنی بر شرح وظایف سازمانی اعضای تیم سلامت مجری خدمات در تمامی واحدهای پیش بینی شده در طرح به منظور اجرای خدمات منطبق با برنامه های سلامت </a:t>
            </a:r>
          </a:p>
          <a:p>
            <a:pPr marL="0" indent="0" algn="just" rtl="1">
              <a:buNone/>
            </a:pPr>
            <a:endParaRPr lang="fa-IR" sz="2400" dirty="0">
              <a:cs typeface="B Nazanin" panose="00000400000000000000" pitchFamily="2" charset="-78"/>
            </a:endParaRPr>
          </a:p>
          <a:p>
            <a:pPr algn="just" rtl="1"/>
            <a:r>
              <a:rPr lang="fa-IR" sz="2400" dirty="0">
                <a:cs typeface="B Nazanin" panose="00000400000000000000" pitchFamily="2" charset="-78"/>
              </a:rPr>
              <a:t>تاکید ویژه بر مهارت آموزی پزشکان و نیز کاردانان/کارشناسان بهداشتی (شامل: بهداشت عمومی، بهداشت خانواده و مبارزه با بیماری­ها، پرستار و ماما) به منظور تبدیل آنان به کاردان/کارشناس چندپیشه به عنوان" مراقب سلامت"</a:t>
            </a:r>
            <a:endParaRPr lang="en-US" sz="2400" dirty="0">
              <a:cs typeface="B Nazanin" panose="00000400000000000000" pitchFamily="2" charset="-78"/>
            </a:endParaRPr>
          </a:p>
        </p:txBody>
      </p:sp>
    </p:spTree>
    <p:extLst>
      <p:ext uri="{BB962C8B-B14F-4D97-AF65-F5344CB8AC3E}">
        <p14:creationId xmlns:p14="http://schemas.microsoft.com/office/powerpoint/2010/main" val="319431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1641"/>
          </a:xfrm>
        </p:spPr>
        <p:txBody>
          <a:bodyPr>
            <a:normAutofit/>
          </a:bodyPr>
          <a:lstStyle/>
          <a:p>
            <a:pPr algn="ctr"/>
            <a:r>
              <a:rPr lang="fa-IR" sz="2800" dirty="0">
                <a:cs typeface="B Titr" panose="00000700000000000000" pitchFamily="2" charset="-78"/>
              </a:rPr>
              <a:t>گروه هدف در برنامه آموزش</a:t>
            </a:r>
            <a:endParaRPr lang="en-US" sz="2800" dirty="0">
              <a:cs typeface="B Titr" panose="00000700000000000000" pitchFamily="2" charset="-78"/>
            </a:endParaRPr>
          </a:p>
        </p:txBody>
      </p:sp>
      <p:sp>
        <p:nvSpPr>
          <p:cNvPr id="3" name="Content Placeholder 2"/>
          <p:cNvSpPr>
            <a:spLocks noGrp="1"/>
          </p:cNvSpPr>
          <p:nvPr>
            <p:ph idx="1"/>
          </p:nvPr>
        </p:nvSpPr>
        <p:spPr>
          <a:xfrm>
            <a:off x="677334" y="1450429"/>
            <a:ext cx="8596668" cy="4590934"/>
          </a:xfrm>
        </p:spPr>
        <p:txBody>
          <a:bodyPr>
            <a:normAutofit/>
          </a:bodyPr>
          <a:lstStyle/>
          <a:p>
            <a:pPr algn="r" rtl="1"/>
            <a:r>
              <a:rPr lang="fa-IR" sz="2400" dirty="0">
                <a:cs typeface="B Nazanin" panose="00000400000000000000" pitchFamily="2" charset="-78"/>
              </a:rPr>
              <a:t>تمام اعضای تیم سلامت</a:t>
            </a:r>
          </a:p>
          <a:p>
            <a:pPr algn="r" rtl="1"/>
            <a:r>
              <a:rPr lang="fa-IR" sz="2400" dirty="0">
                <a:cs typeface="B Nazanin" panose="00000400000000000000" pitchFamily="2" charset="-78"/>
              </a:rPr>
              <a:t>آموزش دهندگان اعضای تیم سلامت </a:t>
            </a:r>
          </a:p>
          <a:p>
            <a:pPr algn="r" rtl="1"/>
            <a:r>
              <a:rPr lang="fa-IR" sz="2400" dirty="0">
                <a:cs typeface="B Nazanin" panose="00000400000000000000" pitchFamily="2" charset="-78"/>
              </a:rPr>
              <a:t>کارشناسان و مدیران ستادی </a:t>
            </a:r>
          </a:p>
          <a:p>
            <a:pPr algn="r" rtl="1"/>
            <a:endParaRPr lang="fa-IR" sz="2400" dirty="0">
              <a:cs typeface="B Nazanin" panose="00000400000000000000" pitchFamily="2" charset="-78"/>
            </a:endParaRPr>
          </a:p>
          <a:p>
            <a:pPr algn="r" rtl="1"/>
            <a:endParaRPr lang="fa-IR" sz="2400" dirty="0">
              <a:cs typeface="B Nazanin" panose="00000400000000000000" pitchFamily="2" charset="-78"/>
            </a:endParaRPr>
          </a:p>
          <a:p>
            <a:pPr algn="r" rtl="1"/>
            <a:r>
              <a:rPr lang="fa-IR" sz="2400" dirty="0">
                <a:cs typeface="B Nazanin" panose="00000400000000000000" pitchFamily="2" charset="-78"/>
              </a:rPr>
              <a:t>تبصره: چنانچه فهرست اعضای تیم سلامت در طول زمان تغییر کند یا افرادی از آنها در این دستورعمل نام برده نشده باشند، آنها نیز مشمول الزام برای آموزشند.</a:t>
            </a:r>
          </a:p>
          <a:p>
            <a:pPr algn="r" rtl="1"/>
            <a:endParaRPr lang="en-US" sz="2400" dirty="0">
              <a:cs typeface="B Nazanin" panose="00000400000000000000" pitchFamily="2" charset="-78"/>
            </a:endParaRPr>
          </a:p>
        </p:txBody>
      </p:sp>
    </p:spTree>
    <p:extLst>
      <p:ext uri="{BB962C8B-B14F-4D97-AF65-F5344CB8AC3E}">
        <p14:creationId xmlns:p14="http://schemas.microsoft.com/office/powerpoint/2010/main" val="63108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224" y="215462"/>
            <a:ext cx="8596668" cy="1320800"/>
          </a:xfrm>
        </p:spPr>
        <p:txBody>
          <a:bodyPr>
            <a:normAutofit/>
          </a:bodyPr>
          <a:lstStyle/>
          <a:p>
            <a:pPr algn="ctr"/>
            <a:r>
              <a:rPr lang="fa-IR" sz="2800" b="1" dirty="0">
                <a:cs typeface="B Titr" panose="00000700000000000000" pitchFamily="2" charset="-78"/>
              </a:rPr>
              <a:t>تفویض اختیار و حیطه مسوولیت­ها در آموزش:</a:t>
            </a:r>
            <a:r>
              <a:rPr lang="fa-IR" sz="2800" dirty="0">
                <a:cs typeface="B Titr" panose="00000700000000000000" pitchFamily="2" charset="-78"/>
              </a:rPr>
              <a:t> </a:t>
            </a:r>
            <a:endParaRPr lang="en-US" sz="2800" dirty="0">
              <a:cs typeface="B Titr" panose="00000700000000000000" pitchFamily="2" charset="-78"/>
            </a:endParaRPr>
          </a:p>
        </p:txBody>
      </p:sp>
      <p:sp>
        <p:nvSpPr>
          <p:cNvPr id="3" name="Content Placeholder 2"/>
          <p:cNvSpPr>
            <a:spLocks noGrp="1"/>
          </p:cNvSpPr>
          <p:nvPr>
            <p:ph idx="1"/>
          </p:nvPr>
        </p:nvSpPr>
        <p:spPr>
          <a:xfrm>
            <a:off x="252248" y="1340070"/>
            <a:ext cx="9983451" cy="4795886"/>
          </a:xfrm>
        </p:spPr>
        <p:txBody>
          <a:bodyPr>
            <a:normAutofit lnSpcReduction="10000"/>
          </a:bodyPr>
          <a:lstStyle/>
          <a:p>
            <a:pPr algn="just" rtl="1"/>
            <a:r>
              <a:rPr lang="fa-IR" sz="2800" dirty="0">
                <a:cs typeface="B Nazanin" panose="00000400000000000000" pitchFamily="2" charset="-78"/>
              </a:rPr>
              <a:t>توسعه شبکه و واحدهای تخصصی تحت پوشش آن در سطح شهرستان مکلف بر انجام وظایف مدیریت آموزش هستند.</a:t>
            </a:r>
          </a:p>
          <a:p>
            <a:pPr algn="just" rtl="1"/>
            <a:endParaRPr lang="fa-IR" sz="2800" dirty="0">
              <a:cs typeface="B Nazanin" panose="00000400000000000000" pitchFamily="2" charset="-78"/>
            </a:endParaRPr>
          </a:p>
          <a:p>
            <a:pPr algn="just" rtl="1"/>
            <a:r>
              <a:rPr lang="fa-IR" sz="2800" dirty="0">
                <a:cs typeface="B Nazanin" panose="00000400000000000000" pitchFamily="2" charset="-78"/>
              </a:rPr>
              <a:t>فهرست حداقل گروه‌های هدف و حداقل موضوعات و زمان مورد نیاز برای آموزش هر کدام از عناوین تعیین گردیده است. </a:t>
            </a:r>
          </a:p>
          <a:p>
            <a:pPr algn="just" rtl="1"/>
            <a:endParaRPr lang="en-US" sz="2800" dirty="0">
              <a:cs typeface="B Nazanin" panose="00000400000000000000" pitchFamily="2" charset="-78"/>
            </a:endParaRPr>
          </a:p>
          <a:p>
            <a:pPr algn="just" rtl="1"/>
            <a:r>
              <a:rPr lang="fa-IR" sz="2800" dirty="0">
                <a:cs typeface="B Nazanin" panose="00000400000000000000" pitchFamily="2" charset="-78"/>
              </a:rPr>
              <a:t>انجام آموزش­های تکمیلی برای برنامه های تازه ادغام یافته یا برنامه هایی که محتوای آن تغییر کرده و نیاز به ترمیم آموزش دارند با پیش بینی زمان اضافه در یک مقطع زمانی و با نظارت هماهنگ کنندگان و مدیران آموزشی مقدور است. ضمنا ً هر شهرستان می­تواند برای نیازهای منطقه ای خود اقدام به اضافه کردن مباحث و زمان آموزش نماید.</a:t>
            </a:r>
            <a:endParaRPr lang="en-US" sz="2800" dirty="0">
              <a:cs typeface="B Nazanin" panose="00000400000000000000" pitchFamily="2" charset="-78"/>
            </a:endParaRPr>
          </a:p>
          <a:p>
            <a:pPr algn="just" rtl="1"/>
            <a:endParaRPr lang="en-US" sz="2800" dirty="0">
              <a:cs typeface="B Nazanin" panose="00000400000000000000" pitchFamily="2" charset="-78"/>
            </a:endParaRPr>
          </a:p>
        </p:txBody>
      </p:sp>
    </p:spTree>
    <p:extLst>
      <p:ext uri="{BB962C8B-B14F-4D97-AF65-F5344CB8AC3E}">
        <p14:creationId xmlns:p14="http://schemas.microsoft.com/office/powerpoint/2010/main" val="113846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5062"/>
          </a:xfrm>
        </p:spPr>
        <p:txBody>
          <a:bodyPr>
            <a:normAutofit/>
          </a:bodyPr>
          <a:lstStyle/>
          <a:p>
            <a:pPr algn="ctr" rtl="1"/>
            <a:r>
              <a:rPr lang="fa-IR" sz="2800" b="1" dirty="0">
                <a:cs typeface="B Titr" panose="00000700000000000000" pitchFamily="2" charset="-78"/>
              </a:rPr>
              <a:t>مدیران و هماهنگ کنندگان و مجریان آموزش</a:t>
            </a:r>
            <a:endParaRPr lang="en-US" sz="2800" dirty="0">
              <a:cs typeface="B Titr" panose="00000700000000000000" pitchFamily="2" charset="-78"/>
            </a:endParaRPr>
          </a:p>
        </p:txBody>
      </p:sp>
      <p:sp>
        <p:nvSpPr>
          <p:cNvPr id="3" name="Content Placeholder 2"/>
          <p:cNvSpPr>
            <a:spLocks noGrp="1"/>
          </p:cNvSpPr>
          <p:nvPr>
            <p:ph idx="1"/>
          </p:nvPr>
        </p:nvSpPr>
        <p:spPr>
          <a:xfrm>
            <a:off x="677334" y="1434663"/>
            <a:ext cx="8596668" cy="4606700"/>
          </a:xfrm>
        </p:spPr>
        <p:txBody>
          <a:bodyPr>
            <a:normAutofit/>
          </a:bodyPr>
          <a:lstStyle/>
          <a:p>
            <a:pPr algn="just" rtl="1"/>
            <a:r>
              <a:rPr lang="fa-IR" sz="2400" dirty="0">
                <a:cs typeface="B Nazanin" panose="00000400000000000000" pitchFamily="2" charset="-78"/>
              </a:rPr>
              <a:t>توسعه شبکه و واحدهای زیر مجموعه آن، کار </a:t>
            </a:r>
            <a:r>
              <a:rPr lang="fa-IR" sz="2400" b="1" dirty="0">
                <a:cs typeface="B Nazanin" panose="00000400000000000000" pitchFamily="2" charset="-78"/>
              </a:rPr>
              <a:t>مدیریت و هماهنگی امور آموزشی </a:t>
            </a:r>
            <a:r>
              <a:rPr lang="fa-IR" sz="2400" dirty="0">
                <a:cs typeface="B Nazanin" panose="00000400000000000000" pitchFamily="2" charset="-78"/>
              </a:rPr>
              <a:t>را برعهده دارند.</a:t>
            </a:r>
          </a:p>
          <a:p>
            <a:pPr algn="just" rtl="1"/>
            <a:r>
              <a:rPr lang="fa-IR" sz="2400" dirty="0">
                <a:cs typeface="B Nazanin" panose="00000400000000000000" pitchFamily="2" charset="-78"/>
              </a:rPr>
              <a:t>گروه های تخصصی معاونت بهداشتی تهیه بسته های آموزشی با کیفیت مناسب و تبیین روش ها و شیوه آموزش براساس اهداف آموزشی بر عهده دارند. </a:t>
            </a:r>
          </a:p>
        </p:txBody>
      </p:sp>
    </p:spTree>
    <p:extLst>
      <p:ext uri="{BB962C8B-B14F-4D97-AF65-F5344CB8AC3E}">
        <p14:creationId xmlns:p14="http://schemas.microsoft.com/office/powerpoint/2010/main" val="405376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2400"/>
            <a:ext cx="8596668" cy="525517"/>
          </a:xfrm>
        </p:spPr>
        <p:txBody>
          <a:bodyPr>
            <a:normAutofit/>
          </a:bodyPr>
          <a:lstStyle/>
          <a:p>
            <a:pPr algn="ctr"/>
            <a:r>
              <a:rPr lang="fa-IR" sz="2800" dirty="0">
                <a:cs typeface="B Titr" panose="00000700000000000000" pitchFamily="2" charset="-78"/>
              </a:rPr>
              <a:t>هماهنگی و مدیریت امور آموزشی</a:t>
            </a:r>
            <a:endParaRPr lang="en-US" sz="2800" dirty="0">
              <a:cs typeface="B Titr" panose="00000700000000000000" pitchFamily="2" charset="-78"/>
            </a:endParaRPr>
          </a:p>
        </p:txBody>
      </p:sp>
      <p:sp>
        <p:nvSpPr>
          <p:cNvPr id="3" name="Content Placeholder 2"/>
          <p:cNvSpPr>
            <a:spLocks noGrp="1"/>
          </p:cNvSpPr>
          <p:nvPr>
            <p:ph idx="1"/>
          </p:nvPr>
        </p:nvSpPr>
        <p:spPr>
          <a:xfrm>
            <a:off x="677333" y="677918"/>
            <a:ext cx="9144583" cy="5785944"/>
          </a:xfrm>
        </p:spPr>
        <p:txBody>
          <a:bodyPr>
            <a:normAutofit fontScale="55000" lnSpcReduction="20000"/>
          </a:bodyPr>
          <a:lstStyle/>
          <a:p>
            <a:pPr marL="0" indent="0" algn="just" rtl="1">
              <a:buNone/>
            </a:pPr>
            <a:r>
              <a:rPr lang="fa-IR" sz="3300" dirty="0">
                <a:cs typeface="B Nazanin" panose="00000400000000000000" pitchFamily="2" charset="-78"/>
              </a:rPr>
              <a:t>منظور از هماهنگی و مدیریت امور آموزشی:</a:t>
            </a: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نظارت بر اجرای آموزش</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هماهنگی و اطمینان از ثبت نام مشمولین</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تنظیم جداول زمانی آموزش</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طراحی طرح تدریس سالانه</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نظارت بر ارزشیابی فراگیران</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پیگیری صدور گواهی</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اطمینان از انجام آزمو­ن­های استاندارد</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هدایت ارزشیابی برنامه آموزشی </a:t>
            </a:r>
            <a:endParaRPr lang="en-US" sz="33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buFont typeface="+mj-lt"/>
              <a:buAutoNum type="arabicPeriod"/>
            </a:pPr>
            <a:r>
              <a:rPr lang="fa-IR" sz="3300" dirty="0">
                <a:latin typeface="Calibri" panose="020F0502020204030204" pitchFamily="34" charset="0"/>
                <a:ea typeface="Calibri" panose="020F0502020204030204" pitchFamily="34" charset="0"/>
                <a:cs typeface="B Mitra" panose="00000400000000000000" pitchFamily="2" charset="-78"/>
              </a:rPr>
              <a:t>و سایر اقداماتی است که تضمین می­نماید مجریان آموزش به نحو درست و موثری آموزش ها را جاری می­کنند و این آموزش­ها منجر به ارتقای عملکرد فراگیران می­شوند.</a:t>
            </a:r>
            <a:endParaRPr lang="en-US" sz="3300" dirty="0">
              <a:latin typeface="Calibri" panose="020F0502020204030204" pitchFamily="34" charset="0"/>
              <a:ea typeface="Calibri" panose="020F0502020204030204" pitchFamily="34" charset="0"/>
              <a:cs typeface="Arial" panose="020B0604020202020204" pitchFamily="34" charset="0"/>
            </a:endParaRPr>
          </a:p>
          <a:p>
            <a:pPr marL="0" indent="0" algn="just" rtl="1">
              <a:buNone/>
            </a:pPr>
            <a:endParaRPr lang="fa-IR" sz="2000" dirty="0">
              <a:cs typeface="B Nazanin" panose="00000400000000000000" pitchFamily="2" charset="-78"/>
            </a:endParaRPr>
          </a:p>
          <a:p>
            <a:pPr algn="just" rtl="1"/>
            <a:r>
              <a:rPr lang="fa-IR" sz="3800" dirty="0">
                <a:cs typeface="B Titr" panose="00000700000000000000" pitchFamily="2" charset="-78"/>
              </a:rPr>
              <a:t>مسوولیت حسن اجرای این امور بر عهده گروه گسترش شبکه و مدیران آموزش بهورزی است. </a:t>
            </a:r>
            <a:endParaRPr lang="en-US" sz="3800" dirty="0">
              <a:cs typeface="B Titr" panose="00000700000000000000" pitchFamily="2" charset="-78"/>
            </a:endParaRPr>
          </a:p>
          <a:p>
            <a:endParaRPr lang="en-US" sz="2000" dirty="0">
              <a:cs typeface="B Nazanin" panose="00000400000000000000" pitchFamily="2" charset="-78"/>
            </a:endParaRPr>
          </a:p>
        </p:txBody>
      </p:sp>
    </p:spTree>
    <p:extLst>
      <p:ext uri="{BB962C8B-B14F-4D97-AF65-F5344CB8AC3E}">
        <p14:creationId xmlns:p14="http://schemas.microsoft.com/office/powerpoint/2010/main" val="3891165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45779"/>
          </a:xfrm>
        </p:spPr>
        <p:txBody>
          <a:bodyPr>
            <a:normAutofit/>
          </a:bodyPr>
          <a:lstStyle/>
          <a:p>
            <a:pPr algn="ctr"/>
            <a:r>
              <a:rPr lang="fa-IR" sz="3200" dirty="0">
                <a:cs typeface="B Titr" panose="00000700000000000000" pitchFamily="2" charset="-78"/>
              </a:rPr>
              <a:t>اجرای آموزش</a:t>
            </a:r>
            <a:endParaRPr lang="en-US" sz="3200" dirty="0">
              <a:cs typeface="B Titr" panose="00000700000000000000" pitchFamily="2" charset="-78"/>
            </a:endParaRPr>
          </a:p>
        </p:txBody>
      </p:sp>
      <p:sp>
        <p:nvSpPr>
          <p:cNvPr id="3" name="Content Placeholder 2"/>
          <p:cNvSpPr>
            <a:spLocks noGrp="1"/>
          </p:cNvSpPr>
          <p:nvPr>
            <p:ph idx="1"/>
          </p:nvPr>
        </p:nvSpPr>
        <p:spPr>
          <a:xfrm>
            <a:off x="677334" y="1481959"/>
            <a:ext cx="8596668" cy="4559403"/>
          </a:xfrm>
        </p:spPr>
        <p:txBody>
          <a:bodyPr>
            <a:normAutofit/>
          </a:bodyPr>
          <a:lstStyle/>
          <a:p>
            <a:pPr algn="r" rtl="1"/>
            <a:r>
              <a:rPr lang="fa-IR" sz="2000" dirty="0">
                <a:cs typeface="B Nazanin" panose="00000400000000000000" pitchFamily="2" charset="-78"/>
              </a:rPr>
              <a:t>منظور از اجرای آموزش، </a:t>
            </a:r>
            <a:r>
              <a:rPr lang="fa-IR" sz="2000" b="1" dirty="0">
                <a:cs typeface="B Nazanin" panose="00000400000000000000" pitchFamily="2" charset="-78"/>
              </a:rPr>
              <a:t>تدریس محتوا به وسیله افراد فنی </a:t>
            </a:r>
            <a:r>
              <a:rPr lang="fa-IR" sz="2000" dirty="0">
                <a:cs typeface="B Nazanin" panose="00000400000000000000" pitchFamily="2" charset="-78"/>
              </a:rPr>
              <a:t>است. </a:t>
            </a:r>
          </a:p>
          <a:p>
            <a:pPr marL="0" indent="0" algn="r" rtl="1">
              <a:buNone/>
            </a:pPr>
            <a:endParaRPr lang="fa-IR" sz="2000" dirty="0">
              <a:cs typeface="B Nazanin" panose="00000400000000000000" pitchFamily="2" charset="-78"/>
            </a:endParaRPr>
          </a:p>
          <a:p>
            <a:pPr algn="r" rtl="1"/>
            <a:r>
              <a:rPr lang="fa-IR" sz="2000" dirty="0">
                <a:cs typeface="B Nazanin" panose="00000400000000000000" pitchFamily="2" charset="-78"/>
              </a:rPr>
              <a:t>این افراد شامل </a:t>
            </a:r>
            <a:r>
              <a:rPr lang="fa-IR" sz="2000" b="1" dirty="0">
                <a:cs typeface="B Nazanin" panose="00000400000000000000" pitchFamily="2" charset="-78"/>
              </a:rPr>
              <a:t>کارشناسان فنی گروههای متولی برنامه </a:t>
            </a:r>
            <a:r>
              <a:rPr lang="fa-IR" sz="2000" dirty="0">
                <a:cs typeface="B Nazanin" panose="00000400000000000000" pitchFamily="2" charset="-78"/>
              </a:rPr>
              <a:t>و </a:t>
            </a:r>
            <a:r>
              <a:rPr lang="fa-IR" sz="2000" b="1" dirty="0">
                <a:cs typeface="B Nazanin" panose="00000400000000000000" pitchFamily="2" charset="-78"/>
              </a:rPr>
              <a:t>مربیان تخصصی مراکز آموزش بهورزی و بازآموزی</a:t>
            </a:r>
            <a:r>
              <a:rPr lang="fa-IR" sz="2000" dirty="0">
                <a:cs typeface="B Nazanin" panose="00000400000000000000" pitchFamily="2" charset="-78"/>
              </a:rPr>
              <a:t> برنامه های سلامت هستند. </a:t>
            </a:r>
          </a:p>
          <a:p>
            <a:pPr marL="0" indent="0" algn="r" rtl="1">
              <a:buNone/>
            </a:pPr>
            <a:endParaRPr lang="fa-IR" sz="2000" dirty="0">
              <a:cs typeface="B Nazanin" panose="00000400000000000000" pitchFamily="2" charset="-78"/>
            </a:endParaRPr>
          </a:p>
          <a:p>
            <a:pPr algn="r" rtl="1"/>
            <a:r>
              <a:rPr lang="fa-IR" sz="2000" dirty="0">
                <a:cs typeface="B Nazanin" panose="00000400000000000000" pitchFamily="2" charset="-78"/>
              </a:rPr>
              <a:t>این افراد میبایست با هماهنگی مدیران آموزشی اقدام به ارائه طرح تدریس برای کارگاه مرتبط، تبیین اهداف اختصاصی آموزشی، طراحی پیش آزمون و آزمون نهایی، ارزشیابی تئوری و عملی فراگیر، اجرای آموزش، ارزیابی عملکرد فراگیر در عرصه خدمت و سایر امور فنی مربوط به اجرای آموزش نمایند. </a:t>
            </a:r>
            <a:endParaRPr lang="en-US" sz="2000" dirty="0">
              <a:cs typeface="B Nazanin" panose="00000400000000000000" pitchFamily="2" charset="-78"/>
            </a:endParaRPr>
          </a:p>
        </p:txBody>
      </p:sp>
    </p:spTree>
    <p:extLst>
      <p:ext uri="{BB962C8B-B14F-4D97-AF65-F5344CB8AC3E}">
        <p14:creationId xmlns:p14="http://schemas.microsoft.com/office/powerpoint/2010/main" val="3107267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56745"/>
            <a:ext cx="8596668" cy="5284617"/>
          </a:xfrm>
        </p:spPr>
        <p:txBody>
          <a:bodyPr>
            <a:normAutofit/>
          </a:bodyPr>
          <a:lstStyle/>
          <a:p>
            <a:pPr marL="0" indent="0" algn="just" rtl="1">
              <a:buNone/>
            </a:pPr>
            <a:r>
              <a:rPr lang="fa-IR" sz="2000" dirty="0">
                <a:cs typeface="B Nazanin" panose="00000400000000000000" pitchFamily="2" charset="-78"/>
              </a:rPr>
              <a:t>  به منظور ایجاد تعامل مورد لزوم میان مدیران و هماهنگ کنندگان امور آموزشی با طراحان و نیز متولیان اجرایی آموزش ، مدیران و هماهنگ کنندگان امور آموزشی باید به طور مستقل و مرتب برنامه آموزش را به لحاظ پارامترهای</a:t>
            </a:r>
          </a:p>
          <a:p>
            <a:pPr algn="just" rtl="1"/>
            <a:r>
              <a:rPr lang="fa-IR" sz="2000" dirty="0">
                <a:cs typeface="B Nazanin" panose="00000400000000000000" pitchFamily="2" charset="-78"/>
              </a:rPr>
              <a:t> میزان پوشش آموزش</a:t>
            </a:r>
          </a:p>
          <a:p>
            <a:pPr algn="just" rtl="1"/>
            <a:r>
              <a:rPr lang="fa-IR" sz="2000" dirty="0">
                <a:cs typeface="B Nazanin" panose="00000400000000000000" pitchFamily="2" charset="-78"/>
              </a:rPr>
              <a:t> دسترسی به متون آموزشی مبتنی بر شرح وظایف و دارای کیفیت مناسب</a:t>
            </a:r>
          </a:p>
          <a:p>
            <a:pPr algn="just" rtl="1"/>
            <a:r>
              <a:rPr lang="fa-IR" sz="2000" dirty="0">
                <a:cs typeface="B Nazanin" panose="00000400000000000000" pitchFamily="2" charset="-78"/>
              </a:rPr>
              <a:t> نحوه اجرای آموزش</a:t>
            </a:r>
          </a:p>
          <a:p>
            <a:pPr algn="just" rtl="1"/>
            <a:r>
              <a:rPr lang="fa-IR" sz="2000" dirty="0">
                <a:cs typeface="B Nazanin" panose="00000400000000000000" pitchFamily="2" charset="-78"/>
              </a:rPr>
              <a:t> نتایج ارزشیابی ادراکی، انگیزشی، مهارت و عملکرد فراگیر</a:t>
            </a:r>
          </a:p>
          <a:p>
            <a:pPr algn="just" rtl="1"/>
            <a:r>
              <a:rPr lang="fa-IR" sz="2000" dirty="0">
                <a:cs typeface="B Nazanin" panose="00000400000000000000" pitchFamily="2" charset="-78"/>
              </a:rPr>
              <a:t> هزینه اثربخشی، کارآمدی و سایر پارامترهای مورد لزوم در سطح شهرستان و دانشگاه پایش و ارزشیابی کنند و نتایج را در اختیار مسوولین دانشگاه و رده های بالاتر مدیریتی قرار دهند. </a:t>
            </a:r>
          </a:p>
          <a:p>
            <a:pPr algn="just" rtl="1"/>
            <a:r>
              <a:rPr lang="fa-IR" sz="2000" dirty="0">
                <a:cs typeface="B Nazanin" panose="00000400000000000000" pitchFamily="2" charset="-78"/>
              </a:rPr>
              <a:t>اعلام رتبه کسب شده در زمینه آموزش به تفکیک شهرستان و گروه های متولی برنامه ها و انعقاد جلسات میان دست اندرکاران و ارائه راه کارهای اصلاحی رویه ارتقای آموزش و دینامیسم مورد لزوم را تضمین خواهد نمود.</a:t>
            </a:r>
            <a:endParaRPr lang="en-US" sz="2000" dirty="0">
              <a:cs typeface="B Nazanin" panose="00000400000000000000" pitchFamily="2" charset="-78"/>
            </a:endParaRPr>
          </a:p>
        </p:txBody>
      </p:sp>
    </p:spTree>
    <p:extLst>
      <p:ext uri="{BB962C8B-B14F-4D97-AF65-F5344CB8AC3E}">
        <p14:creationId xmlns:p14="http://schemas.microsoft.com/office/powerpoint/2010/main" val="2016790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387367"/>
            <a:ext cx="8596668" cy="4653996"/>
          </a:xfrm>
        </p:spPr>
        <p:txBody>
          <a:bodyPr>
            <a:normAutofit/>
          </a:bodyPr>
          <a:lstStyle/>
          <a:p>
            <a:pPr marL="0" indent="0" algn="just" rtl="1">
              <a:buNone/>
            </a:pPr>
            <a:r>
              <a:rPr lang="fa-IR" sz="2800" dirty="0">
                <a:cs typeface="B Nazanin" panose="00000400000000000000" pitchFamily="2" charset="-78"/>
              </a:rPr>
              <a:t>رییس مرکز بهداشت شهرستان مسوولیت تضمین حسن اجرای آموزش را بر عهده خواهد داشت. همکاران گروه گسترش، مرکز آموزش بهورزی و بازآموزی برنامه های سلامت و واحدهای فنی مرکز بهداشت شهرستان مکلف به مدیریت آموزشی و اجرای دوره های آموزشی براساس قواعد فوق هستند. </a:t>
            </a:r>
            <a:endParaRPr lang="en-US" sz="2800" dirty="0">
              <a:cs typeface="B Nazanin" panose="00000400000000000000" pitchFamily="2" charset="-78"/>
            </a:endParaRPr>
          </a:p>
        </p:txBody>
      </p:sp>
    </p:spTree>
    <p:extLst>
      <p:ext uri="{BB962C8B-B14F-4D97-AF65-F5344CB8AC3E}">
        <p14:creationId xmlns:p14="http://schemas.microsoft.com/office/powerpoint/2010/main" val="32415289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8FD530-00AC-4D7D-8EEF-7B1743DB8F4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761B698-F31C-4E56-92EF-33908E153ADB}">
  <ds:schemaRefs>
    <ds:schemaRef ds:uri="http://schemas.microsoft.com/sharepoint/v3/contenttype/forms"/>
  </ds:schemaRefs>
</ds:datastoreItem>
</file>

<file path=customXml/itemProps3.xml><?xml version="1.0" encoding="utf-8"?>
<ds:datastoreItem xmlns:ds="http://schemas.openxmlformats.org/officeDocument/2006/customXml" ds:itemID="{741D350C-6D4E-416F-92AE-FC81CCD19F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632</TotalTime>
  <Words>2193</Words>
  <Application>Microsoft Office PowerPoint</Application>
  <PresentationFormat>Widescreen</PresentationFormat>
  <Paragraphs>475</Paragraphs>
  <Slides>19</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Century Gothic</vt:lpstr>
      <vt:lpstr>Times New Roman</vt:lpstr>
      <vt:lpstr>Trebuchet MS</vt:lpstr>
      <vt:lpstr>Wingdings 3</vt:lpstr>
      <vt:lpstr>Facet</vt:lpstr>
      <vt:lpstr>Wisp</vt:lpstr>
      <vt:lpstr>Worksheet</vt:lpstr>
      <vt:lpstr>معرفی دوره و الزامات آموزش</vt:lpstr>
      <vt:lpstr> هدف</vt:lpstr>
      <vt:lpstr>گروه هدف در برنامه آموزش</vt:lpstr>
      <vt:lpstr>تفویض اختیار و حیطه مسوولیت­ها در آموزش: </vt:lpstr>
      <vt:lpstr>مدیران و هماهنگ کنندگان و مجریان آموزش</vt:lpstr>
      <vt:lpstr>هماهنگی و مدیریت امور آموزشی</vt:lpstr>
      <vt:lpstr>اجرای آموزش</vt:lpstr>
      <vt:lpstr>PowerPoint Presentation</vt:lpstr>
      <vt:lpstr>PowerPoint Presentation</vt:lpstr>
      <vt:lpstr>مراحل آموزش</vt:lpstr>
      <vt:lpstr>آموزش حضوری</vt:lpstr>
      <vt:lpstr>آموزش حضوری</vt:lpstr>
      <vt:lpstr>PowerPoint Presentation</vt:lpstr>
      <vt:lpstr>PowerPoint Presentation</vt:lpstr>
      <vt:lpstr>PowerPoint Presentation</vt:lpstr>
      <vt:lpstr>PowerPoint Presentation</vt:lpstr>
      <vt:lpstr>تضمین فراگیری آموزش، ارزشیابی فراگیران، صدور و ارائه گواهی ها برای تداوم قرارداد و خدمات</vt:lpstr>
      <vt:lpstr>PowerPoint Presentation</vt:lpstr>
      <vt:lpstr>جدول حداقل زمان و حداقل عناوین آموزش حضوری برای اعضای تیم سلامت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دستورالعمل آموزش تیم سلامت</dc:title>
  <dc:creator>Windows User</dc:creator>
  <cp:lastModifiedBy>زهرا سورگي</cp:lastModifiedBy>
  <cp:revision>31</cp:revision>
  <dcterms:created xsi:type="dcterms:W3CDTF">2018-04-04T07:34:51Z</dcterms:created>
  <dcterms:modified xsi:type="dcterms:W3CDTF">2022-12-19T06:00:20Z</dcterms:modified>
</cp:coreProperties>
</file>