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4"/>
  </p:sldMasterIdLst>
  <p:sldIdLst>
    <p:sldId id="291" r:id="rId5"/>
    <p:sldId id="257" r:id="rId6"/>
    <p:sldId id="258" r:id="rId7"/>
    <p:sldId id="260" r:id="rId8"/>
    <p:sldId id="259" r:id="rId9"/>
    <p:sldId id="261" r:id="rId10"/>
    <p:sldId id="262" r:id="rId11"/>
    <p:sldId id="263" r:id="rId12"/>
    <p:sldId id="264" r:id="rId13"/>
    <p:sldId id="268" r:id="rId14"/>
    <p:sldId id="265" r:id="rId15"/>
    <p:sldId id="266" r:id="rId16"/>
    <p:sldId id="267" r:id="rId17"/>
    <p:sldId id="269"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4" autoAdjust="0"/>
    <p:restoredTop sz="94660"/>
  </p:normalViewPr>
  <p:slideViewPr>
    <p:cSldViewPr snapToGrid="0">
      <p:cViewPr varScale="1">
        <p:scale>
          <a:sx n="114" d="100"/>
          <a:sy n="114" d="100"/>
        </p:scale>
        <p:origin x="4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87315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27317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algn="r" rtl="1"/>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algn="r" rtl="1"/>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556238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72318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algn="r" rtl="1"/>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algn="r" rtl="1"/>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706312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549562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309864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31496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1760504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041891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4225516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8" name="Footer Placeholder 7"/>
          <p:cNvSpPr>
            <a:spLocks noGrp="1"/>
          </p:cNvSpPr>
          <p:nvPr>
            <p:ph type="ftr" sz="quarter" idx="11"/>
          </p:nvPr>
        </p:nvSpPr>
        <p:spPr/>
        <p:txBody>
          <a:bodyPr/>
          <a:lstStyle/>
          <a:p>
            <a:endParaRPr lang="fa-I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904857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4" name="Footer Placeholder 3"/>
          <p:cNvSpPr>
            <a:spLocks noGrp="1"/>
          </p:cNvSpPr>
          <p:nvPr>
            <p:ph type="ftr" sz="quarter" idx="11"/>
          </p:nvPr>
        </p:nvSpPr>
        <p:spPr/>
        <p:txBody>
          <a:bodyPr/>
          <a:lstStyle/>
          <a:p>
            <a:endParaRPr lang="fa-I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439334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3" name="Footer Placeholder 2"/>
          <p:cNvSpPr>
            <a:spLocks noGrp="1"/>
          </p:cNvSpPr>
          <p:nvPr>
            <p:ph type="ftr" sz="quarter" idx="11"/>
          </p:nvPr>
        </p:nvSpPr>
        <p:spPr/>
        <p:txBody>
          <a:bodyPr/>
          <a:lstStyle/>
          <a:p>
            <a:endParaRPr lang="fa-I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3280776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2866042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solidFill>
                  <a:prstClr val="black">
                    <a:tint val="75000"/>
                  </a:prstClr>
                </a:solidFill>
              </a:rPr>
              <a:pPr/>
              <a:t>26/05/1444</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pPr/>
              <a:t>‹#›</a:t>
            </a:fld>
            <a:endParaRPr lang="fa-IR"/>
          </a:p>
        </p:txBody>
      </p:sp>
    </p:spTree>
    <p:extLst>
      <p:ext uri="{BB962C8B-B14F-4D97-AF65-F5344CB8AC3E}">
        <p14:creationId xmlns:p14="http://schemas.microsoft.com/office/powerpoint/2010/main" val="421576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36" name="Content Placeholder 3"/>
          <p:cNvPicPr>
            <a:picLocks noChangeAspect="1"/>
          </p:cNvPicPr>
          <p:nvPr userDrawn="1"/>
        </p:nvPicPr>
        <p:blipFill>
          <a:blip r:embed="rId18" cstate="print">
            <a:duotone>
              <a:schemeClr val="bg2">
                <a:shade val="45000"/>
                <a:satMod val="135000"/>
              </a:schemeClr>
              <a:prstClr val="white"/>
            </a:duotone>
            <a:extLst>
              <a:ext uri="{BEBA8EAE-BF5A-486C-A8C5-ECC9F3942E4B}">
                <a14:imgProps xmlns:a14="http://schemas.microsoft.com/office/drawing/2010/main">
                  <a14:imgLayer r:embed="rId19">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5157788" y="2166870"/>
            <a:ext cx="2923659" cy="3781376"/>
          </a:xfrm>
          <a:prstGeom prst="rect">
            <a:avLst/>
          </a:prstGeom>
        </p:spPr>
      </p:pic>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1"/>
            <a:fld id="{2F4BA574-0190-46D4-8401-6ED487478280}" type="datetimeFigureOut">
              <a:rPr lang="fa-IR" smtClean="0">
                <a:solidFill>
                  <a:prstClr val="black">
                    <a:tint val="75000"/>
                  </a:prstClr>
                </a:solidFill>
              </a:rPr>
              <a:pPr rtl="1"/>
              <a:t>26/05/1444</a:t>
            </a:fld>
            <a:endParaRPr lang="fa-I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1"/>
            <a:endParaRPr lang="fa-I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1"/>
            <a:fld id="{411451D0-5044-49F7-99D2-7664118C91B1}" type="slidenum">
              <a:rPr lang="fa-IR" smtClean="0"/>
              <a:pPr rtl="1"/>
              <a:t>‹#›</a:t>
            </a:fld>
            <a:endParaRPr lang="fa-IR"/>
          </a:p>
        </p:txBody>
      </p:sp>
    </p:spTree>
    <p:extLst>
      <p:ext uri="{BB962C8B-B14F-4D97-AF65-F5344CB8AC3E}">
        <p14:creationId xmlns:p14="http://schemas.microsoft.com/office/powerpoint/2010/main" val="258614241"/>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ctr" defTabSz="457200" rtl="1" eaLnBrk="1" latinLnBrk="0" hangingPunct="1">
        <a:spcBef>
          <a:spcPct val="0"/>
        </a:spcBef>
        <a:buNone/>
        <a:defRPr sz="4000" kern="1200">
          <a:solidFill>
            <a:schemeClr val="tx1">
              <a:lumMod val="85000"/>
              <a:lumOff val="15000"/>
            </a:schemeClr>
          </a:solidFill>
          <a:latin typeface="+mj-lt"/>
          <a:ea typeface="+mj-ea"/>
          <a:cs typeface="B Titr" panose="00000700000000000000" pitchFamily="2" charset="-78"/>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0" indent="0" algn="r" defTabSz="457200" rtl="1" eaLnBrk="1" latinLnBrk="0" hangingPunct="1">
        <a:spcBef>
          <a:spcPts val="1000"/>
        </a:spcBef>
        <a:spcAft>
          <a:spcPts val="0"/>
        </a:spcAft>
        <a:buClr>
          <a:schemeClr val="accent1"/>
        </a:buClr>
        <a:buFont typeface="Wingdings 3" charset="2"/>
        <a:buNone/>
        <a:defRPr sz="2800" kern="1200">
          <a:solidFill>
            <a:schemeClr val="tx1">
              <a:lumMod val="75000"/>
              <a:lumOff val="25000"/>
            </a:schemeClr>
          </a:solidFill>
          <a:latin typeface="+mn-lt"/>
          <a:ea typeface="+mn-ea"/>
          <a:cs typeface="B Mitra" panose="00000400000000000000" pitchFamily="2" charset="-78"/>
        </a:defRPr>
      </a:lvl1pPr>
      <a:lvl2pPr marL="4572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2pPr>
      <a:lvl3pPr marL="9144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3pPr>
      <a:lvl4pPr marL="13716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4pPr>
      <a:lvl5pPr marL="18288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4600575" y="1981372"/>
            <a:ext cx="3132636" cy="3781376"/>
          </a:xfrm>
        </p:spPr>
      </p:pic>
      <p:sp>
        <p:nvSpPr>
          <p:cNvPr id="2" name="Title 1"/>
          <p:cNvSpPr>
            <a:spLocks noGrp="1"/>
          </p:cNvSpPr>
          <p:nvPr>
            <p:ph type="title"/>
          </p:nvPr>
        </p:nvSpPr>
        <p:spPr>
          <a:xfrm>
            <a:off x="3092880" y="1848670"/>
            <a:ext cx="6148026" cy="1325563"/>
          </a:xfrm>
        </p:spPr>
        <p:txBody>
          <a:bodyPr>
            <a:normAutofit/>
          </a:bodyPr>
          <a:lstStyle/>
          <a:p>
            <a:pPr algn="ctr">
              <a:lnSpc>
                <a:spcPct val="150000"/>
              </a:lnSpc>
            </a:pPr>
            <a:r>
              <a:rPr lang="fa-IR" dirty="0">
                <a:cs typeface="B Titr" panose="00000700000000000000" pitchFamily="2" charset="-78"/>
              </a:rPr>
              <a:t>مدیریت و رهبری تیم سلامت</a:t>
            </a:r>
            <a:endParaRPr lang="fa-IR" dirty="0"/>
          </a:p>
        </p:txBody>
      </p:sp>
      <p:pic>
        <p:nvPicPr>
          <p:cNvPr id="5" name="Picture 4"/>
          <p:cNvPicPr>
            <a:picLocks noChangeAspect="1"/>
          </p:cNvPicPr>
          <p:nvPr/>
        </p:nvPicPr>
        <p:blipFill>
          <a:blip r:embed="rId4"/>
          <a:stretch>
            <a:fillRect/>
          </a:stretch>
        </p:blipFill>
        <p:spPr>
          <a:xfrm>
            <a:off x="4840014" y="-146316"/>
            <a:ext cx="2170364" cy="2127688"/>
          </a:xfrm>
          <a:prstGeom prst="rect">
            <a:avLst/>
          </a:prstGeom>
        </p:spPr>
      </p:pic>
      <p:sp>
        <p:nvSpPr>
          <p:cNvPr id="6" name="Subtitle 2"/>
          <p:cNvSpPr txBox="1">
            <a:spLocks/>
          </p:cNvSpPr>
          <p:nvPr/>
        </p:nvSpPr>
        <p:spPr>
          <a:xfrm>
            <a:off x="3059801" y="3486150"/>
            <a:ext cx="5982346" cy="3107126"/>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گروه هدف: </a:t>
            </a:r>
            <a:r>
              <a:rPr lang="fa-IR" sz="2800" dirty="0">
                <a:solidFill>
                  <a:prstClr val="black"/>
                </a:solidFill>
                <a:cs typeface="B Mitra" panose="00000400000000000000" pitchFamily="2" charset="-78"/>
              </a:rPr>
              <a:t>کلیه اعضاء تیم سلامت </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ساعت آموزش: </a:t>
            </a:r>
            <a:r>
              <a:rPr lang="fa-IR" sz="2800" dirty="0">
                <a:solidFill>
                  <a:prstClr val="black"/>
                </a:solidFill>
                <a:cs typeface="B Mitra" panose="00000400000000000000" pitchFamily="2" charset="-78"/>
              </a:rPr>
              <a:t>30 دقیقه </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واحد تهیه کننده: </a:t>
            </a:r>
            <a:r>
              <a:rPr lang="fa-IR" sz="2800" dirty="0">
                <a:solidFill>
                  <a:prstClr val="black"/>
                </a:solidFill>
                <a:cs typeface="B Mitra" panose="00000400000000000000" pitchFamily="2" charset="-78"/>
              </a:rPr>
              <a:t>مدیریت شبکه و ارتقا سلامت</a:t>
            </a:r>
          </a:p>
          <a:p>
            <a:pPr marL="0" indent="0">
              <a:lnSpc>
                <a:spcPct val="150000"/>
              </a:lnSpc>
              <a:buClr>
                <a:srgbClr val="A53010"/>
              </a:buClr>
              <a:buFont typeface="Wingdings 3" charset="2"/>
              <a:buNone/>
            </a:pPr>
            <a:r>
              <a:rPr lang="fa-IR" sz="2800" b="1" dirty="0">
                <a:solidFill>
                  <a:prstClr val="black"/>
                </a:solidFill>
                <a:cs typeface="B Mitra" panose="00000400000000000000" pitchFamily="2" charset="-78"/>
              </a:rPr>
              <a:t>تاریخ تهیه: </a:t>
            </a:r>
            <a:r>
              <a:rPr lang="fa-IR" sz="2800" dirty="0">
                <a:solidFill>
                  <a:prstClr val="black"/>
                </a:solidFill>
                <a:cs typeface="B Mitra" panose="00000400000000000000" pitchFamily="2" charset="-78"/>
              </a:rPr>
              <a:t>خرداد ماه 1397</a:t>
            </a:r>
            <a:endParaRPr lang="en-US" sz="2800" dirty="0">
              <a:solidFill>
                <a:prstClr val="black"/>
              </a:solidFill>
              <a:cs typeface="B Mitra" panose="00000400000000000000" pitchFamily="2" charset="-78"/>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2550" y="0"/>
            <a:ext cx="1260538" cy="166217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719549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نظام پرداخت</a:t>
            </a:r>
            <a:endParaRPr lang="en-US" dirty="0"/>
          </a:p>
        </p:txBody>
      </p:sp>
      <p:sp>
        <p:nvSpPr>
          <p:cNvPr id="3" name="Content Placeholder 2"/>
          <p:cNvSpPr>
            <a:spLocks noGrp="1"/>
          </p:cNvSpPr>
          <p:nvPr>
            <p:ph idx="1"/>
          </p:nvPr>
        </p:nvSpPr>
        <p:spPr>
          <a:xfrm>
            <a:off x="437882" y="1584101"/>
            <a:ext cx="11513712" cy="4592862"/>
          </a:xfrm>
        </p:spPr>
        <p:txBody>
          <a:bodyPr>
            <a:normAutofit lnSpcReduction="10000"/>
          </a:bodyPr>
          <a:lstStyle/>
          <a:p>
            <a:pPr algn="r" rtl="1">
              <a:lnSpc>
                <a:spcPct val="150000"/>
              </a:lnSpc>
            </a:pPr>
            <a:r>
              <a:rPr lang="fa-IR" dirty="0"/>
              <a:t>ا) مکانیسم پرداخت به پزشک خانواده و تیم سلامت به ازاي انجام وظايف تعريف شده را نظام پرداخت گفته و در برنامه پزشک خانواده و نظام ارجاع روش اصلی آن بصورت سرانه اي تعديل شده با عملکرد </a:t>
            </a:r>
            <a:r>
              <a:rPr lang="en-US" dirty="0"/>
              <a:t>CAP </a:t>
            </a:r>
            <a:r>
              <a:rPr lang="fa-IR" dirty="0"/>
              <a:t>(</a:t>
            </a:r>
            <a:r>
              <a:rPr lang="en-US" dirty="0"/>
              <a:t>Capitation Adjusted by Performance</a:t>
            </a:r>
            <a:r>
              <a:rPr lang="fa-IR" dirty="0"/>
              <a:t>) می باشد. </a:t>
            </a:r>
            <a:endParaRPr lang="en-US" dirty="0"/>
          </a:p>
          <a:p>
            <a:pPr algn="r" rtl="1">
              <a:lnSpc>
                <a:spcPct val="150000"/>
              </a:lnSpc>
            </a:pPr>
            <a:r>
              <a:rPr lang="fa-IR" dirty="0"/>
              <a:t>2) روش اصلی پرداخت </a:t>
            </a:r>
            <a:r>
              <a:rPr lang="en-US" dirty="0"/>
              <a:t>CAP )</a:t>
            </a:r>
            <a:r>
              <a:rPr lang="fa-IR" dirty="0"/>
              <a:t> )در برنامه پزشک خانواده می تواند با پاداش (</a:t>
            </a:r>
            <a:r>
              <a:rPr lang="en-US" dirty="0"/>
              <a:t>Bonus </a:t>
            </a:r>
            <a:r>
              <a:rPr lang="fa-IR" dirty="0"/>
              <a:t>)و یا جريمه حسب قرارداد و مقررات در قبال ارائه خدمات خاص و يا دستیابی به کیفیتی مشخص) تکمیل شود. </a:t>
            </a:r>
          </a:p>
          <a:p>
            <a:pPr algn="just" rtl="1">
              <a:lnSpc>
                <a:spcPct val="150000"/>
              </a:lnSpc>
            </a:pPr>
            <a:r>
              <a:rPr lang="fa-IR" dirty="0"/>
              <a:t>3) نظام پرداخت در اعضاي تیم سلامت به جز پز شک خانواده و مراقب سلامت که بصورت </a:t>
            </a:r>
            <a:r>
              <a:rPr lang="en-US" dirty="0"/>
              <a:t>CAP </a:t>
            </a:r>
            <a:r>
              <a:rPr lang="fa-IR" dirty="0"/>
              <a:t>می باشد بصورت حقوقِ مبتنی برعملکرد خواهد بود.</a:t>
            </a:r>
            <a:endParaRPr lang="en-US" dirty="0"/>
          </a:p>
        </p:txBody>
      </p:sp>
    </p:spTree>
    <p:extLst>
      <p:ext uri="{BB962C8B-B14F-4D97-AF65-F5344CB8AC3E}">
        <p14:creationId xmlns:p14="http://schemas.microsoft.com/office/powerpoint/2010/main" val="2540146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نظام ارجاع</a:t>
            </a:r>
            <a:endParaRPr lang="en-US" dirty="0"/>
          </a:p>
        </p:txBody>
      </p:sp>
      <p:sp>
        <p:nvSpPr>
          <p:cNvPr id="3" name="Content Placeholder 2"/>
          <p:cNvSpPr>
            <a:spLocks noGrp="1"/>
          </p:cNvSpPr>
          <p:nvPr>
            <p:ph idx="1"/>
          </p:nvPr>
        </p:nvSpPr>
        <p:spPr>
          <a:xfrm>
            <a:off x="347730" y="1249252"/>
            <a:ext cx="11513712" cy="5293216"/>
          </a:xfrm>
        </p:spPr>
        <p:txBody>
          <a:bodyPr>
            <a:normAutofit/>
          </a:bodyPr>
          <a:lstStyle/>
          <a:p>
            <a:pPr algn="just" rtl="1">
              <a:lnSpc>
                <a:spcPct val="150000"/>
              </a:lnSpc>
            </a:pPr>
            <a:r>
              <a:rPr lang="fa-IR" dirty="0"/>
              <a:t>الف) تعریف ارجاع: فرآيندهايی است که نحوه ارتباط فرد با ساير بخش هاي نظام سلامت و استفاده وي از سطوح خدمات اين نظام را تعیین میکند. ارجاع درون سطح به عنوان ارجاع افقی و ارجاع در بین سطوح به عنوان ارجاع عمودي نامیده میشود.</a:t>
            </a:r>
          </a:p>
          <a:p>
            <a:pPr algn="just" rtl="1">
              <a:lnSpc>
                <a:spcPct val="150000"/>
              </a:lnSpc>
            </a:pPr>
            <a:r>
              <a:rPr lang="fa-IR" dirty="0"/>
              <a:t> ب) </a:t>
            </a:r>
            <a:r>
              <a:rPr lang="fa-IR" b="1" dirty="0"/>
              <a:t>سازوکاری دریافت خدمات سلامت توسط افراد تحت پو شش</a:t>
            </a:r>
            <a:r>
              <a:rPr lang="fa-IR" dirty="0"/>
              <a:t>: </a:t>
            </a:r>
            <a:r>
              <a:rPr lang="fa-IR" b="1" dirty="0"/>
              <a:t>افراد</a:t>
            </a:r>
            <a:r>
              <a:rPr lang="fa-IR" dirty="0"/>
              <a:t> براي دريافت خدمات مزبور به پايگاه سلامت مراجعه کرده و با ارائه کارت ملی تشکیل پرونده میدهند. مراجعه کننده در نقطه تماس اول، توسط تیم سلامت )کارشناس مراقب سلامت و در شرايط خاص، پزشک عمومی)، ويزيت شده و اقدامات الزم براي وي صورت می گیرد. </a:t>
            </a:r>
            <a:endParaRPr lang="en-US" dirty="0"/>
          </a:p>
        </p:txBody>
      </p:sp>
    </p:spTree>
    <p:extLst>
      <p:ext uri="{BB962C8B-B14F-4D97-AF65-F5344CB8AC3E}">
        <p14:creationId xmlns:p14="http://schemas.microsoft.com/office/powerpoint/2010/main" val="3184804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7005"/>
          </a:xfrm>
        </p:spPr>
        <p:txBody>
          <a:bodyPr/>
          <a:lstStyle/>
          <a:p>
            <a:pPr algn="ctr"/>
            <a:r>
              <a:rPr lang="fa-IR" dirty="0"/>
              <a:t>نظام ارجاع</a:t>
            </a:r>
            <a:endParaRPr lang="en-US" dirty="0"/>
          </a:p>
        </p:txBody>
      </p:sp>
      <p:sp>
        <p:nvSpPr>
          <p:cNvPr id="3" name="Content Placeholder 2"/>
          <p:cNvSpPr>
            <a:spLocks noGrp="1"/>
          </p:cNvSpPr>
          <p:nvPr>
            <p:ph idx="1"/>
          </p:nvPr>
        </p:nvSpPr>
        <p:spPr>
          <a:xfrm>
            <a:off x="257577" y="1094704"/>
            <a:ext cx="11590986" cy="5082259"/>
          </a:xfrm>
        </p:spPr>
        <p:txBody>
          <a:bodyPr>
            <a:normAutofit lnSpcReduction="10000"/>
          </a:bodyPr>
          <a:lstStyle/>
          <a:p>
            <a:pPr algn="just" rtl="1">
              <a:lnSpc>
                <a:spcPct val="150000"/>
              </a:lnSpc>
            </a:pPr>
            <a:r>
              <a:rPr lang="fa-IR" dirty="0"/>
              <a:t>در صورت نیاز به خدمات تخصصی تر)در همان سطح يا سطح بالاتر)، وي به صورت تسهیل شده با رعايت سلسله مراتب پس از تکمیل فرم ارجاع الکترونیک )مطابق با فرمت هر برنامه موجود در بسته خدمت) براي دريافت آن خدمات در همان سطح)مانند خدمات مشاوره تغذيه و سلامت روان) يا پس از هماهنگی الزم به سطوح بالاتر سرپايی و بستري)پزشک متخصص، فوق تخصص، مراکز پاراکلینیکی خاص و بیمارستان) ارجاع داده می شود و مسوولیت پیگیري و تداوم خدمات سلامت او در هر صورت با تیم سلامت است. سطح دوم خدمت )پزشک متخصص يا بیمارستان و ...) پس از انجام اقدامات ضروري براي بیمار، اطلاعات مربوط به نتايج درمان، الگوي تشخیصی درمانی و ساير نیازها را به صورت بازخورد)در فرم بازخوراند)به ارجاع دهنده)درهمان سطح يا سطوح پايین تر) در بستر سامانه پرونده الکترونیک سلامت منعکس میکند.</a:t>
            </a:r>
            <a:endParaRPr lang="en-US" dirty="0"/>
          </a:p>
          <a:p>
            <a:pPr algn="just" rtl="1">
              <a:lnSpc>
                <a:spcPct val="150000"/>
              </a:lnSpc>
            </a:pPr>
            <a:endParaRPr lang="en-US" dirty="0"/>
          </a:p>
        </p:txBody>
      </p:sp>
    </p:spTree>
    <p:extLst>
      <p:ext uri="{BB962C8B-B14F-4D97-AF65-F5344CB8AC3E}">
        <p14:creationId xmlns:p14="http://schemas.microsoft.com/office/powerpoint/2010/main" val="2189783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lstStyle/>
          <a:p>
            <a:pPr algn="ctr"/>
            <a:r>
              <a:rPr lang="fa-IR" dirty="0"/>
              <a:t>تعریف سطح بندی</a:t>
            </a:r>
            <a:endParaRPr lang="en-US" dirty="0"/>
          </a:p>
        </p:txBody>
      </p:sp>
      <p:sp>
        <p:nvSpPr>
          <p:cNvPr id="3" name="Content Placeholder 2"/>
          <p:cNvSpPr>
            <a:spLocks noGrp="1"/>
          </p:cNvSpPr>
          <p:nvPr>
            <p:ph idx="1"/>
          </p:nvPr>
        </p:nvSpPr>
        <p:spPr>
          <a:xfrm>
            <a:off x="425003" y="1300766"/>
            <a:ext cx="11320529" cy="5112913"/>
          </a:xfrm>
        </p:spPr>
        <p:txBody>
          <a:bodyPr>
            <a:noAutofit/>
          </a:bodyPr>
          <a:lstStyle/>
          <a:p>
            <a:pPr algn="just" rtl="1">
              <a:lnSpc>
                <a:spcPct val="150000"/>
              </a:lnSpc>
            </a:pPr>
            <a:r>
              <a:rPr lang="fa-IR" sz="3600" dirty="0"/>
              <a:t>ج) تعریف سطح بندی: چیدمان خاص واحدهاي ارايه دهنده خدمات و مراقبتهاي سلامت براي آنکه دسترسی مردم به مجموعه ي خدمات مورد نیاز تا جايی که ممکن است سهل، سريع، عادلانه، با کمترين هزينه و با بیشترين کیفیت باشد. سطح بندي قراردادي است و به مقتضاي شرايط توسط برنامه ريزان انجام میگیرد . </a:t>
            </a:r>
          </a:p>
          <a:p>
            <a:pPr algn="just" rtl="1">
              <a:lnSpc>
                <a:spcPct val="150000"/>
              </a:lnSpc>
            </a:pPr>
            <a:r>
              <a:rPr lang="fa-IR" sz="3600" dirty="0"/>
              <a:t>خدمات و مراقبتهاي سلامت در دو سطح در اختیار افراد و جامعه تحت پوشش گذاشته میشود:</a:t>
            </a:r>
            <a:endParaRPr lang="en-US" sz="3600" dirty="0"/>
          </a:p>
        </p:txBody>
      </p:sp>
    </p:spTree>
    <p:extLst>
      <p:ext uri="{BB962C8B-B14F-4D97-AF65-F5344CB8AC3E}">
        <p14:creationId xmlns:p14="http://schemas.microsoft.com/office/powerpoint/2010/main" val="1130292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fontScale="90000"/>
          </a:bodyPr>
          <a:lstStyle/>
          <a:p>
            <a:pPr algn="ctr"/>
            <a:r>
              <a:rPr lang="fa-IR" dirty="0"/>
              <a:t>سطح اول:</a:t>
            </a:r>
            <a:endParaRPr lang="en-US" dirty="0"/>
          </a:p>
        </p:txBody>
      </p:sp>
      <p:sp>
        <p:nvSpPr>
          <p:cNvPr id="3" name="Content Placeholder 2"/>
          <p:cNvSpPr>
            <a:spLocks noGrp="1"/>
          </p:cNvSpPr>
          <p:nvPr>
            <p:ph idx="1"/>
          </p:nvPr>
        </p:nvSpPr>
        <p:spPr>
          <a:xfrm>
            <a:off x="309093" y="1094704"/>
            <a:ext cx="11668259" cy="5434885"/>
          </a:xfrm>
        </p:spPr>
        <p:txBody>
          <a:bodyPr>
            <a:normAutofit/>
          </a:bodyPr>
          <a:lstStyle/>
          <a:p>
            <a:pPr algn="just" rtl="1">
              <a:lnSpc>
                <a:spcPct val="150000"/>
              </a:lnSpc>
            </a:pPr>
            <a:r>
              <a:rPr lang="fa-IR" dirty="0"/>
              <a:t>شامل خدمات/مراقبت هاي اولیه سلامت فرد و جامعه ا ست. خدمات فرد محور عبارتند از: پیشگیري و آموزش سلامت فردي، تشخیص و درمان بیماري ها بر اساس بسته خدمت و پیگیري نتیجه بیماري، تدبیر فوريت ها، و مديريت افراد تحت پوشش و خدمات جامعه محور )بهدات عمومی) شامل خدمات بهداشت محیط و کار، بهداشت محیط مدارس، مبارزه با بیماريهاي واگیر و غیرواگیر و آسیب ها و جراحات در اپیدمی ها و بلايا، آب آشامیدنی سالم، بسیج اطلاع ر سانی، و پیشگیري و ترويج سلامت هستند که هدف آنها جامعه است. خدمات سطح اول در نقطه آغازين در واحدي با نام عمومی پایگاه سلامت تعريف می شود که با استاندارد نیروي انسانی، فضاي فیزيکی و تجهیزات مشخص در حاشیه شهرها و مناطق شهري مبتن ی بر اصول ساختار و سطح بندي نظام شبکه بهدا شت و درمان کشور ارائه می گردند. </a:t>
            </a:r>
            <a:endParaRPr lang="en-US" dirty="0"/>
          </a:p>
        </p:txBody>
      </p:sp>
    </p:spTree>
    <p:extLst>
      <p:ext uri="{BB962C8B-B14F-4D97-AF65-F5344CB8AC3E}">
        <p14:creationId xmlns:p14="http://schemas.microsoft.com/office/powerpoint/2010/main" val="4149039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lstStyle/>
          <a:p>
            <a:pPr algn="ctr"/>
            <a:r>
              <a:rPr lang="fa-IR" dirty="0"/>
              <a:t>سطح اول:</a:t>
            </a:r>
            <a:endParaRPr lang="en-US" dirty="0"/>
          </a:p>
        </p:txBody>
      </p:sp>
      <p:sp>
        <p:nvSpPr>
          <p:cNvPr id="3" name="Content Placeholder 2"/>
          <p:cNvSpPr>
            <a:spLocks noGrp="1"/>
          </p:cNvSpPr>
          <p:nvPr>
            <p:ph idx="1"/>
          </p:nvPr>
        </p:nvSpPr>
        <p:spPr>
          <a:xfrm>
            <a:off x="296214" y="1159100"/>
            <a:ext cx="11590986" cy="5512156"/>
          </a:xfrm>
        </p:spPr>
        <p:txBody>
          <a:bodyPr>
            <a:normAutofit/>
          </a:bodyPr>
          <a:lstStyle/>
          <a:p>
            <a:pPr algn="just" rtl="1">
              <a:lnSpc>
                <a:spcPct val="150000"/>
              </a:lnSpc>
            </a:pPr>
            <a:r>
              <a:rPr lang="fa-IR" dirty="0"/>
              <a:t>در ضمن، ساير خدمات سلامت مانند خدمات دارويی، پاراکلینیک )آزمايشها و تصويربرداريهاي پزشکی) نیز در مراکز و موسسات دولتی و غیردولتی مانند داروخانه ها، آزمايشگاه ها و مراکز تصويربرداري ارائه می شوند ) به جزء آزمايشات غربالگري تعريف شده در بسته خدمات نوين سلامت که به صورت رايگان انجام میشوند و فهرست آنها در پیوست آمده است). پايگاههاي سلامت به طور معمول در جايی با بیشترين دسترسی به محل زندگی گروه هدف اين برنامه قرار دارند و در آن، نخستین تماس فرد با نظام سلامت از طريق تیم سلامت اتفاق میافتد. اين دسته از خدمات به شرط نبود بخش دولتی با اولويت برونسپاري و خريد خدمت از بخش خصوصی فراهم و ارائه میگردد )خريد راهبردي خدمات) و در صورتی که، داوطلب براي واگذاري ارائه خدمات در بخش خصوصی وجود نداشته باشد، بايد خدمات از طريق بخش دولتی ارائه شود.</a:t>
            </a:r>
            <a:endParaRPr lang="en-US" dirty="0"/>
          </a:p>
          <a:p>
            <a:pPr algn="just" rtl="1">
              <a:lnSpc>
                <a:spcPct val="150000"/>
              </a:lnSpc>
            </a:pPr>
            <a:endParaRPr lang="en-US" dirty="0">
              <a:cs typeface="B Koodak" panose="00000700000000000000" pitchFamily="2" charset="-78"/>
            </a:endParaRPr>
          </a:p>
        </p:txBody>
      </p:sp>
    </p:spTree>
    <p:extLst>
      <p:ext uri="{BB962C8B-B14F-4D97-AF65-F5344CB8AC3E}">
        <p14:creationId xmlns:p14="http://schemas.microsoft.com/office/powerpoint/2010/main" val="1688075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fontScale="90000"/>
          </a:bodyPr>
          <a:lstStyle/>
          <a:p>
            <a:pPr algn="ctr" rtl="1"/>
            <a:r>
              <a:rPr lang="fa-IR" dirty="0"/>
              <a:t>سطح اول</a:t>
            </a:r>
            <a:endParaRPr lang="en-US" dirty="0"/>
          </a:p>
        </p:txBody>
      </p:sp>
      <p:sp>
        <p:nvSpPr>
          <p:cNvPr id="3" name="Content Placeholder 2"/>
          <p:cNvSpPr>
            <a:spLocks noGrp="1"/>
          </p:cNvSpPr>
          <p:nvPr>
            <p:ph idx="1"/>
          </p:nvPr>
        </p:nvSpPr>
        <p:spPr>
          <a:xfrm>
            <a:off x="528034" y="1107583"/>
            <a:ext cx="11217498" cy="5460642"/>
          </a:xfrm>
        </p:spPr>
        <p:txBody>
          <a:bodyPr>
            <a:normAutofit/>
          </a:bodyPr>
          <a:lstStyle/>
          <a:p>
            <a:pPr algn="just" rtl="1">
              <a:lnSpc>
                <a:spcPct val="150000"/>
              </a:lnSpc>
            </a:pPr>
            <a:r>
              <a:rPr lang="fa-IR" dirty="0"/>
              <a:t>ه) مرکز خدمات جامع سلامت با تبديل مرکز بهداشتی درمانی موجود در منطقه)درصورت نبود، ايجاد)، پذيراي ارجاعات مربوط به پیشگیري، مراقبتها و بیماري هاي هدف )واگیردار و غیرواگیر)، مشاوره تغذيه و تنظیم رژيم غذايی، سلامت روان، اجتماعی و اعتیاد، سلامت دهان و دندان، مشاوره ژنتیک، اختلالات تکاملی و بهداشت محیط و حرفه اي از پايگاه سلامت خواهد بود و علاوه بر آن نظارت و مديريت سلامت منطقه و پايگاه هاي سلامت تحت پوشش خود را بر عهده خواهد داشت. استاندارد نیروي انسانی، تجهیزات و فضاي فیزيکی اين مراکز در بخش مربوط توضیح داده شده است.</a:t>
            </a:r>
          </a:p>
          <a:p>
            <a:pPr algn="just" rtl="1">
              <a:lnSpc>
                <a:spcPct val="150000"/>
              </a:lnSpc>
            </a:pPr>
            <a:r>
              <a:rPr lang="fa-IR" dirty="0"/>
              <a:t> و) ساير خدمات از طريق ارجاع به سطوح بالاتر و با پذيرش مسوولیت پیگیري و تداوم خدمات به بیمار توسط واحد ارائه دهنده خدمات سطح اول انجام میگیرد.</a:t>
            </a:r>
            <a:endParaRPr lang="en-US" dirty="0"/>
          </a:p>
        </p:txBody>
      </p:sp>
    </p:spTree>
    <p:extLst>
      <p:ext uri="{BB962C8B-B14F-4D97-AF65-F5344CB8AC3E}">
        <p14:creationId xmlns:p14="http://schemas.microsoft.com/office/powerpoint/2010/main" val="2095482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pPr algn="ctr" rtl="1"/>
            <a:r>
              <a:rPr lang="fa-IR" dirty="0"/>
              <a:t>سطح دوم</a:t>
            </a:r>
            <a:endParaRPr lang="en-US" dirty="0"/>
          </a:p>
        </p:txBody>
      </p:sp>
      <p:sp>
        <p:nvSpPr>
          <p:cNvPr id="3" name="Content Placeholder 2"/>
          <p:cNvSpPr>
            <a:spLocks noGrp="1"/>
          </p:cNvSpPr>
          <p:nvPr>
            <p:ph idx="1"/>
          </p:nvPr>
        </p:nvSpPr>
        <p:spPr>
          <a:xfrm>
            <a:off x="321972" y="1146219"/>
            <a:ext cx="11500834" cy="5331853"/>
          </a:xfrm>
        </p:spPr>
        <p:txBody>
          <a:bodyPr>
            <a:normAutofit/>
          </a:bodyPr>
          <a:lstStyle/>
          <a:p>
            <a:pPr algn="just" rtl="1">
              <a:lnSpc>
                <a:spcPct val="150000"/>
              </a:lnSpc>
            </a:pPr>
            <a:r>
              <a:rPr lang="fa-IR" dirty="0"/>
              <a:t>شامل خدمات تخصصی و فوق تخصصی می شود که توسط واحدهاي سرپايی تخصصی و فوق تخصصی و واحدهاي بستري موجود در نظام سلامت ارائه می گردد. اين خدمات شامل خدمات تشخیصی، درمانی و توانبخشی/نوتوانی تخصصی، تدبیر فوريتهاي تخصصی، اعمال جراحی انتخابی و اورژانس، اقدامات بالینی، مشاوره، خدمات دارويی و فرآورده هاي مربوطه, خدمات آزمايشگاهی و تصويربرداري هستند. اين دسته از خدمات در اختیار ارجاع شدگان از سطح اول خدمات قرار می گیرند. واحد خدمات سلامت سطح دوم موظف است با ارائه بازخورد کتبی، تیم سلامت ارجاع دهنده را از نتیجه، برنامه درمان و پیگیري بیمار يا پیشرفت کار مطلع سازد. خدمات فوق در سطح تخصصی در نقطه ارجاع، در واحدهاي دولتی و غیردولتی طرف تفاهم شکل می گیرند. اولویت با دریافت خدمت از بخش دولتي است.</a:t>
            </a:r>
            <a:endParaRPr lang="en-US" dirty="0"/>
          </a:p>
        </p:txBody>
      </p:sp>
    </p:spTree>
    <p:extLst>
      <p:ext uri="{BB962C8B-B14F-4D97-AF65-F5344CB8AC3E}">
        <p14:creationId xmlns:p14="http://schemas.microsoft.com/office/powerpoint/2010/main" val="399346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1159098"/>
          </a:xfrm>
        </p:spPr>
        <p:txBody>
          <a:bodyPr>
            <a:normAutofit fontScale="90000"/>
          </a:bodyPr>
          <a:lstStyle/>
          <a:p>
            <a:pPr algn="ctr"/>
            <a:br>
              <a:rPr lang="fa-IR" sz="3100" b="1" dirty="0">
                <a:cs typeface="B Koodak" panose="00000700000000000000" pitchFamily="2" charset="-78"/>
              </a:rPr>
            </a:br>
            <a:r>
              <a:rPr lang="fa-IR" dirty="0"/>
              <a:t>تیم سلامت</a:t>
            </a:r>
            <a:br>
              <a:rPr lang="fa-IR" dirty="0"/>
            </a:br>
            <a:endParaRPr lang="en-US" dirty="0"/>
          </a:p>
        </p:txBody>
      </p:sp>
      <p:sp>
        <p:nvSpPr>
          <p:cNvPr id="3" name="Content Placeholder 2"/>
          <p:cNvSpPr>
            <a:spLocks noGrp="1"/>
          </p:cNvSpPr>
          <p:nvPr>
            <p:ph idx="1"/>
          </p:nvPr>
        </p:nvSpPr>
        <p:spPr>
          <a:xfrm>
            <a:off x="296213" y="1313645"/>
            <a:ext cx="11668259" cy="4863318"/>
          </a:xfrm>
        </p:spPr>
        <p:txBody>
          <a:bodyPr>
            <a:normAutofit/>
          </a:bodyPr>
          <a:lstStyle/>
          <a:p>
            <a:pPr algn="just" rtl="1">
              <a:lnSpc>
                <a:spcPct val="150000"/>
              </a:lnSpc>
            </a:pPr>
            <a:r>
              <a:rPr lang="fa-IR" dirty="0"/>
              <a:t>گروهي از صاحبان دانش و مهارت در حوزه خدمات بهداشتي درماني يا توانبخشي كه بسته‌ي خدمات سطح اول را در اختيار فرد، خانواده و جامعه تعريف شده قرار مي‌دهند .</a:t>
            </a:r>
          </a:p>
          <a:p>
            <a:pPr algn="just" rtl="1">
              <a:lnSpc>
                <a:spcPct val="150000"/>
              </a:lnSpc>
            </a:pPr>
            <a:r>
              <a:rPr lang="fa-IR" dirty="0"/>
              <a:t>اعضای تیم سلامت شامل پزشک خانواده)رئیس مرکز)، مراقب سلامت،کاردان/کارشناس بهداشت محیط و بهداشت حرفه ای، کارشناس تغذیه و رژیم درمانی،کارشناس سلامت روان،پرستار/بهیار، کاردان/کارشناس پذیرش، پزشک و در صورت لزوم دندانپزشک، مراقب سلامت دهان و نمونه گیر آزمایشگاهی یا کارکنان آزمایشگاه هستند. با توجه به اتخاذ راهکار خود مراقبتی، جمعیت تحت پوشش و افراد و نمایندگان مردم و سازمان ها از جمله سفیران سلامت، داوطلبین سلامت و داوطلبین متخصص نیز جزو این گروه محسوب میشوند.</a:t>
            </a:r>
            <a:endParaRPr lang="en-US" dirty="0"/>
          </a:p>
        </p:txBody>
      </p:sp>
    </p:spTree>
    <p:extLst>
      <p:ext uri="{BB962C8B-B14F-4D97-AF65-F5344CB8AC3E}">
        <p14:creationId xmlns:p14="http://schemas.microsoft.com/office/powerpoint/2010/main" val="3397536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8216"/>
          </a:xfrm>
        </p:spPr>
        <p:txBody>
          <a:bodyPr/>
          <a:lstStyle/>
          <a:p>
            <a:pPr algn="ctr" rtl="1"/>
            <a:r>
              <a:rPr lang="fa-IR" dirty="0"/>
              <a:t>پزشک خانواده</a:t>
            </a:r>
            <a:endParaRPr lang="en-US" dirty="0"/>
          </a:p>
        </p:txBody>
      </p:sp>
      <p:sp>
        <p:nvSpPr>
          <p:cNvPr id="3" name="Content Placeholder 2"/>
          <p:cNvSpPr>
            <a:spLocks noGrp="1"/>
          </p:cNvSpPr>
          <p:nvPr>
            <p:ph idx="1"/>
          </p:nvPr>
        </p:nvSpPr>
        <p:spPr>
          <a:xfrm>
            <a:off x="437882" y="1326524"/>
            <a:ext cx="11513712" cy="4850439"/>
          </a:xfrm>
        </p:spPr>
        <p:txBody>
          <a:bodyPr>
            <a:noAutofit/>
          </a:bodyPr>
          <a:lstStyle/>
          <a:p>
            <a:pPr algn="just" rtl="1">
              <a:lnSpc>
                <a:spcPct val="150000"/>
              </a:lnSpc>
            </a:pPr>
            <a:r>
              <a:rPr lang="fa-IR" dirty="0"/>
              <a:t>الف- پزشکی است که حداقل داراي مدرك دكتري پزشكي عمومی، پزشکی عمومی با </a:t>
            </a:r>
            <a:r>
              <a:rPr lang="en-US" dirty="0"/>
              <a:t>MPH </a:t>
            </a:r>
            <a:r>
              <a:rPr lang="fa-IR" dirty="0"/>
              <a:t> ، متخصص پزشکی خانواده و یا سایر متخصصین بالینی که دوره تکمیلی را با نظر بورد تخصصی پزشکی خانواده گذرانده باشند و دارای مجوز معتبر کار پزشکی بوده و مسئولیت تامین و حفظ و ارتقای سلامت افراد تحت پوشش خود و نیز ارائه خدمات مستقیم به آنان و به موارد ارجاعی از سوی بهورز، مراقب سلامت ماما، کارشناس سلامت روان و کارشناس تغذیه و مسئولیت فنی خدمات ارائه شده توسط نیروهای زیر مجموعه خود را بدون تبعیض بر عهده دارد. پزشک خانواده می تواند در بخش دولتی، عمومی غیر دولتی و خصوصی مستقر باشد.</a:t>
            </a:r>
          </a:p>
          <a:p>
            <a:pPr algn="just" rtl="1">
              <a:lnSpc>
                <a:spcPct val="150000"/>
              </a:lnSpc>
            </a:pPr>
            <a:r>
              <a:rPr lang="fa-IR" dirty="0"/>
              <a:t>ب- و پزشک خانواده در صورت لزوم می تواند برابر روش کار در بسته خدمات سطح اول و دستورهای ابلاغی، فرد را به سایر ارائه دهندگان خدمات سطح اول و سطوح بالاتر ارجاع دهد.</a:t>
            </a:r>
            <a:endParaRPr lang="en-US" dirty="0"/>
          </a:p>
        </p:txBody>
      </p:sp>
    </p:spTree>
    <p:extLst>
      <p:ext uri="{BB962C8B-B14F-4D97-AF65-F5344CB8AC3E}">
        <p14:creationId xmlns:p14="http://schemas.microsoft.com/office/powerpoint/2010/main" val="838132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pPr algn="ctr" rtl="1"/>
            <a:r>
              <a:rPr lang="fa-IR" dirty="0"/>
              <a:t>دندانپزشک</a:t>
            </a:r>
            <a:endParaRPr lang="en-US" dirty="0"/>
          </a:p>
        </p:txBody>
      </p:sp>
      <p:sp>
        <p:nvSpPr>
          <p:cNvPr id="3" name="Content Placeholder 2"/>
          <p:cNvSpPr>
            <a:spLocks noGrp="1"/>
          </p:cNvSpPr>
          <p:nvPr>
            <p:ph idx="1"/>
          </p:nvPr>
        </p:nvSpPr>
        <p:spPr>
          <a:xfrm>
            <a:off x="838199" y="1287887"/>
            <a:ext cx="10971727" cy="4889076"/>
          </a:xfrm>
        </p:spPr>
        <p:txBody>
          <a:bodyPr>
            <a:normAutofit fontScale="92500"/>
          </a:bodyPr>
          <a:lstStyle/>
          <a:p>
            <a:pPr algn="just" rtl="1">
              <a:lnSpc>
                <a:spcPct val="170000"/>
              </a:lnSpc>
            </a:pPr>
            <a:r>
              <a:rPr lang="fa-IR" dirty="0"/>
              <a:t>فردي با حداقل مدرک دکتراي دندانپزشکی عمومی و داراي مجوز معتبر کار دندانپزشکی )پروانه حرفه دندانپزشکی) که مسوولیت فنی ارائه خدمات مستقیم دندانپزشکی به مراجعین و ارائه خدمت به موارد ارجاعی ازسوي مراقب سلامت را بدون تبعیض و با اولويت گروه هدف به عهده دارد. دندانپز شک در مراکز خدمات جامع  سلامت  مستقر می باشد که مسوولیت خدمات فنی پايگاه هاي  سلامت تحت پو شش؛ قبول ارجاعات از سوي مراقب  سلامت  در پايگاه ها و نظارت بر عملکرد آنها و ويزيت مراجعین، را به عهده خواهد دا شت. در مراکز با جمعیت تحت پو شش پايین، بهتر است با توجه به دسترسی جغرافیايی مردم، بازاي هر دو تا سه مرکز خدمات جامع  سلامت ، دندانپزشکان در يک مرکز مستقر شوند تا در نبود هريک از آنها، خدمات به مراجعین ارائه گردد. </a:t>
            </a:r>
            <a:endParaRPr lang="en-US" dirty="0"/>
          </a:p>
        </p:txBody>
      </p:sp>
    </p:spTree>
    <p:extLst>
      <p:ext uri="{BB962C8B-B14F-4D97-AF65-F5344CB8AC3E}">
        <p14:creationId xmlns:p14="http://schemas.microsoft.com/office/powerpoint/2010/main" val="7284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دندانپزشک</a:t>
            </a:r>
            <a:endParaRPr lang="en-US" dirty="0"/>
          </a:p>
        </p:txBody>
      </p:sp>
      <p:sp>
        <p:nvSpPr>
          <p:cNvPr id="3" name="Content Placeholder 2"/>
          <p:cNvSpPr>
            <a:spLocks noGrp="1"/>
          </p:cNvSpPr>
          <p:nvPr>
            <p:ph idx="1"/>
          </p:nvPr>
        </p:nvSpPr>
        <p:spPr>
          <a:xfrm>
            <a:off x="838200" y="1287887"/>
            <a:ext cx="10515600" cy="4889076"/>
          </a:xfrm>
        </p:spPr>
        <p:txBody>
          <a:bodyPr>
            <a:normAutofit fontScale="92500"/>
          </a:bodyPr>
          <a:lstStyle/>
          <a:p>
            <a:pPr algn="just" rtl="1">
              <a:lnSpc>
                <a:spcPct val="170000"/>
              </a:lnSpc>
            </a:pPr>
            <a:r>
              <a:rPr lang="fa-IR" dirty="0"/>
              <a:t>ب) دندانپزشک وظیفه دارد براي حفظ و ارتقاي سلامت جامعه هدف در بسته خدمت سطح اول، فرد را در صورت نیاز به ساير ارائه دهندگان خدمات  سلامت  و سطوح بالاتر ارجاع دهد.</a:t>
            </a:r>
          </a:p>
          <a:p>
            <a:pPr algn="just" rtl="1">
              <a:lnSpc>
                <a:spcPct val="170000"/>
              </a:lnSpc>
            </a:pPr>
            <a:r>
              <a:rPr lang="fa-IR" dirty="0"/>
              <a:t> ج) دندانپزشک مرکز خدمات جامع  سلامت  وظیفه نظارت بر عملکرد تیم  سلامت  مستقر در پايگاه هاي سلامت ضمیمه و غیرضمیمه تابع مرکز در حوزه  سلامت  دهان و دندان را نیز به عهده دارد. هر دندانپزشک به يک مراقب  سلامت دهان )دستیار دندانپزشک) با مدرک کاردان پرستار دندانپزشک، کاردان دهان، و ساير کاردان هاي بهداشتی و درصو رت نبود، با مدرک ديپلم پس از گذراندن دوره آموزشی ويژه، نیاز دارد. </a:t>
            </a:r>
            <a:endParaRPr lang="en-US" dirty="0"/>
          </a:p>
        </p:txBody>
      </p:sp>
    </p:spTree>
    <p:extLst>
      <p:ext uri="{BB962C8B-B14F-4D97-AF65-F5344CB8AC3E}">
        <p14:creationId xmlns:p14="http://schemas.microsoft.com/office/powerpoint/2010/main" val="2653115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مراقب سلامت</a:t>
            </a:r>
            <a:endParaRPr lang="en-US" dirty="0"/>
          </a:p>
        </p:txBody>
      </p:sp>
      <p:sp>
        <p:nvSpPr>
          <p:cNvPr id="3" name="Content Placeholder 2"/>
          <p:cNvSpPr>
            <a:spLocks noGrp="1"/>
          </p:cNvSpPr>
          <p:nvPr>
            <p:ph idx="1"/>
          </p:nvPr>
        </p:nvSpPr>
        <p:spPr>
          <a:xfrm>
            <a:off x="1304144" y="1499016"/>
            <a:ext cx="10200468" cy="4412206"/>
          </a:xfrm>
        </p:spPr>
        <p:txBody>
          <a:bodyPr>
            <a:normAutofit lnSpcReduction="10000"/>
          </a:bodyPr>
          <a:lstStyle/>
          <a:p>
            <a:pPr algn="just" rtl="1">
              <a:lnSpc>
                <a:spcPct val="150000"/>
              </a:lnSpc>
            </a:pPr>
            <a:r>
              <a:rPr lang="fa-IR" dirty="0"/>
              <a:t>مراقب سلامت فرديست با مدرک تحصیلی کاردانی يا کارشناسی در رشته هاي بهداشت خانواده؛ بهداشت عمومی؛ پرستاري؛ مامايی و مبارزه با بیماريها )درمورد مردان) که پس از طی دوره آموزشی تعريف شده مندرج در فصل آموزش اين دستورعمل، به فردي چندپیشه به نام "مراقب سلامت " تبديل می شود. در شرايطی که مراقب سلامت داراي مدرک کارشنا سی مامايی و شماره نظام پزشکی مامايی باشد به عنوان مراقب سلامت -ماما شناخته شده و وظیفه مراقبت از مادران تحت پوشش پايگاه در دوره بارداري بر عهده او می باشد. وظايف مراقب سلامت و مراقب سلامت -ماما در برنامه هاي سلامت کشوري آمده است. </a:t>
            </a:r>
            <a:endParaRPr lang="en-US" dirty="0"/>
          </a:p>
        </p:txBody>
      </p:sp>
    </p:spTree>
    <p:extLst>
      <p:ext uri="{BB962C8B-B14F-4D97-AF65-F5344CB8AC3E}">
        <p14:creationId xmlns:p14="http://schemas.microsoft.com/office/powerpoint/2010/main" val="654658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بسته خدمات سلامت</a:t>
            </a:r>
            <a:endParaRPr lang="en-US" dirty="0"/>
          </a:p>
        </p:txBody>
      </p:sp>
      <p:sp>
        <p:nvSpPr>
          <p:cNvPr id="3" name="Content Placeholder 2"/>
          <p:cNvSpPr>
            <a:spLocks noGrp="1"/>
          </p:cNvSpPr>
          <p:nvPr>
            <p:ph idx="1"/>
          </p:nvPr>
        </p:nvSpPr>
        <p:spPr>
          <a:xfrm>
            <a:off x="231820" y="1825625"/>
            <a:ext cx="11121980" cy="4351338"/>
          </a:xfrm>
        </p:spPr>
        <p:txBody>
          <a:bodyPr>
            <a:normAutofit fontScale="92500"/>
          </a:bodyPr>
          <a:lstStyle/>
          <a:p>
            <a:pPr algn="just" rtl="1">
              <a:lnSpc>
                <a:spcPct val="150000"/>
              </a:lnSpc>
            </a:pPr>
            <a:r>
              <a:rPr lang="fa-IR" dirty="0"/>
              <a:t>بسته خدمات سلامت مجموعه اي از خدمات هزينه اثربخش و داراي اولويت همچون خدمات خودمراقبتی، خدمات سلامت عمومی، خدمات سلامت فردي سطح اول است که توسط مرکز مديريت شبکه با همکاري ساير واحدهاي معاونت بهداشت تعیین، تدوين، ابلاغ و بروز رسانی می شود ) اين مجموعه با نامه شماره 3154/308 د به تاريخ 26/2/1395 با عنوان بسته خدمات سلامت سطح اول ارسال شده و در پايگاه اطلاع رسانی معاونت بهداشت با نشانی</a:t>
            </a:r>
            <a:endParaRPr lang="en-US" dirty="0"/>
          </a:p>
          <a:p>
            <a:pPr algn="just" rtl="1">
              <a:lnSpc>
                <a:spcPct val="150000"/>
              </a:lnSpc>
            </a:pPr>
            <a:r>
              <a:rPr lang="en-US" dirty="0"/>
              <a:t>Health.behdasht.gov.ir</a:t>
            </a:r>
            <a:r>
              <a:rPr lang="fa-IR" dirty="0"/>
              <a:t>//</a:t>
            </a:r>
            <a:r>
              <a:rPr lang="en-US" dirty="0"/>
              <a:t>http </a:t>
            </a:r>
            <a:r>
              <a:rPr lang="fa-IR" dirty="0"/>
              <a:t>موجود است. ) و توسط تیم سلامت ارائه يا فراهم میشود و شامل موارد زير است:</a:t>
            </a:r>
            <a:endParaRPr lang="en-US" dirty="0"/>
          </a:p>
        </p:txBody>
      </p:sp>
    </p:spTree>
    <p:extLst>
      <p:ext uri="{BB962C8B-B14F-4D97-AF65-F5344CB8AC3E}">
        <p14:creationId xmlns:p14="http://schemas.microsoft.com/office/powerpoint/2010/main" val="381529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بسته خدمات سلامت</a:t>
            </a:r>
            <a:endParaRPr lang="en-US" dirty="0"/>
          </a:p>
        </p:txBody>
      </p:sp>
      <p:sp>
        <p:nvSpPr>
          <p:cNvPr id="3" name="Content Placeholder 2"/>
          <p:cNvSpPr>
            <a:spLocks noGrp="1"/>
          </p:cNvSpPr>
          <p:nvPr>
            <p:ph idx="1"/>
          </p:nvPr>
        </p:nvSpPr>
        <p:spPr>
          <a:xfrm>
            <a:off x="497631" y="1455314"/>
            <a:ext cx="11565228" cy="5087154"/>
          </a:xfrm>
        </p:spPr>
        <p:txBody>
          <a:bodyPr>
            <a:normAutofit lnSpcReduction="10000"/>
          </a:bodyPr>
          <a:lstStyle/>
          <a:p>
            <a:pPr algn="just" rtl="1">
              <a:lnSpc>
                <a:spcPct val="150000"/>
              </a:lnSpc>
            </a:pPr>
            <a:r>
              <a:rPr lang="fa-IR" dirty="0"/>
              <a:t>خدمات سلامت عمومی: شامل بسته هاي خدماتی است که در حال حاضر براي جامعه و به صورت عمومی ارائه می شود مانند: خدما ت بهداشت محیط )آب سالم، غذاي ايمن و هواي پاک) ؛ خدمات بهداشت مدارس؛ بهداشت حرفه اي؛ سلامت اجتماعی ) آموزش عمومی و ارتقاي سلامت) و خدمات خاص در اپیدمی ها و مديريت خطر بلایا.</a:t>
            </a:r>
          </a:p>
          <a:p>
            <a:pPr algn="just" rtl="1">
              <a:lnSpc>
                <a:spcPct val="150000"/>
              </a:lnSpc>
            </a:pPr>
            <a:r>
              <a:rPr lang="fa-IR" dirty="0"/>
              <a:t>ج) خدمات/مراقبتهاي اولیه سلامت فردي: بسته هاي خدمات بهداشتی ادغام يافته در نظام شبکه هاي بهداشت و درمان هستند که بايد برحسب ساختار جمعیت تحت پوشش و گروه هاي مختلف سنی به آنها ارائه گردد مانند: برنامه هاي سلامت خانواده و جمعیت؛ سلامت باروري ) مادران باردار، تعالی جمعیت)؛ واکسیناسیون؛ برنامه هاي مبارزه و کنترل بیماريهاي واگیر، پیشگیري و کنترل عوامل خطر بیماريهاي مزمن و غیرواگیر؛ خدمات تغذيه، سلامت روان، اعتیاد، سلامت شغلی، مشاوره و .... اين بسته از خدمات ، در مجموعه بسته خدمات سلامت سطح اول آمده است. </a:t>
            </a:r>
            <a:endParaRPr lang="en-US" dirty="0"/>
          </a:p>
        </p:txBody>
      </p:sp>
    </p:spTree>
    <p:extLst>
      <p:ext uri="{BB962C8B-B14F-4D97-AF65-F5344CB8AC3E}">
        <p14:creationId xmlns:p14="http://schemas.microsoft.com/office/powerpoint/2010/main" val="1568555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بسته خدمات سلامت</a:t>
            </a:r>
            <a:endParaRPr lang="en-US" dirty="0"/>
          </a:p>
        </p:txBody>
      </p:sp>
      <p:sp>
        <p:nvSpPr>
          <p:cNvPr id="3" name="Content Placeholder 2"/>
          <p:cNvSpPr>
            <a:spLocks noGrp="1"/>
          </p:cNvSpPr>
          <p:nvPr>
            <p:ph idx="1"/>
          </p:nvPr>
        </p:nvSpPr>
        <p:spPr>
          <a:xfrm>
            <a:off x="154545" y="1416676"/>
            <a:ext cx="11784169" cy="4760287"/>
          </a:xfrm>
        </p:spPr>
        <p:txBody>
          <a:bodyPr>
            <a:normAutofit fontScale="92500"/>
          </a:bodyPr>
          <a:lstStyle/>
          <a:p>
            <a:pPr algn="just" rtl="1">
              <a:lnSpc>
                <a:spcPct val="150000"/>
              </a:lnSpc>
            </a:pPr>
            <a:r>
              <a:rPr lang="fa-IR" dirty="0"/>
              <a:t>د) بسته خدمات درمانی: شامل خدماتی ا ست که برحسب نیاز و درخوا ست فرد يا براي موارد ارجاعی از سوي مراقب سلامت) داراي عوامل خطر يا بیماري هدف واگیر/غیرواگیر) در سطح پز شک عمومی ارائه می شود. راهنماهاي بالینی مربوط توسط ادارات فنی حوزه معاونت بهداشت تهیه شده يا درحال تدوين هستند که همراه دستورعمل يا متعاقباً ارسال میشوند. </a:t>
            </a:r>
          </a:p>
          <a:p>
            <a:pPr algn="just" rtl="1">
              <a:lnSpc>
                <a:spcPct val="150000"/>
              </a:lnSpc>
            </a:pPr>
            <a:r>
              <a:rPr lang="fa-IR" dirty="0"/>
              <a:t>ه) ساير خدمات سلامت )حسب مورد): شامل خدماتی می شود که ارائه آن ها برا ساس مشکلات سلامت منطقه برگرفته از نیازسنجی، ضرورت می يابد و بسته خدمتی آن بايد توسط معاونت بهداشت وزارت بهداشت، درمان و آموزش پزشکی با مشارکت دانشگاه فراهم شده و در اختیار ارائه دهندگان خدمت قرار گیرد مانند: خدمات تغذيه جامعه، خدمات مشاوره پیشگیري از طلاق و ...</a:t>
            </a:r>
            <a:endParaRPr lang="en-US" dirty="0"/>
          </a:p>
          <a:p>
            <a:pPr algn="just" rtl="1">
              <a:lnSpc>
                <a:spcPct val="150000"/>
              </a:lnSpc>
            </a:pPr>
            <a:endParaRPr lang="en-US" dirty="0">
              <a:cs typeface="B Koodak" panose="00000700000000000000" pitchFamily="2" charset="-78"/>
            </a:endParaRPr>
          </a:p>
        </p:txBody>
      </p:sp>
    </p:spTree>
    <p:extLst>
      <p:ext uri="{BB962C8B-B14F-4D97-AF65-F5344CB8AC3E}">
        <p14:creationId xmlns:p14="http://schemas.microsoft.com/office/powerpoint/2010/main" val="8774269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2B2F82-9899-48BD-A786-C4ABD1ED2C0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D92D4CB-9005-4F4E-B74D-2EECD8A82493}">
  <ds:schemaRefs>
    <ds:schemaRef ds:uri="http://schemas.microsoft.com/sharepoint/v3/contenttype/forms"/>
  </ds:schemaRefs>
</ds:datastoreItem>
</file>

<file path=customXml/itemProps3.xml><?xml version="1.0" encoding="utf-8"?>
<ds:datastoreItem xmlns:ds="http://schemas.openxmlformats.org/officeDocument/2006/customXml" ds:itemID="{1B5F7981-BA3C-4E9B-ACFE-058A72A9CB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262</TotalTime>
  <Words>2192</Words>
  <Application>Microsoft Office PowerPoint</Application>
  <PresentationFormat>Widescreen</PresentationFormat>
  <Paragraphs>48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Wisp</vt:lpstr>
      <vt:lpstr>مدیریت و رهبری تیم سلامت</vt:lpstr>
      <vt:lpstr> تیم سلامت </vt:lpstr>
      <vt:lpstr>پزشک خانواده</vt:lpstr>
      <vt:lpstr>دندانپزشک</vt:lpstr>
      <vt:lpstr>دندانپزشک</vt:lpstr>
      <vt:lpstr>مراقب سلامت</vt:lpstr>
      <vt:lpstr>بسته خدمات سلامت</vt:lpstr>
      <vt:lpstr>بسته خدمات سلامت</vt:lpstr>
      <vt:lpstr>بسته خدمات سلامت</vt:lpstr>
      <vt:lpstr>نظام پرداخت</vt:lpstr>
      <vt:lpstr>نظام ارجاع</vt:lpstr>
      <vt:lpstr>نظام ارجاع</vt:lpstr>
      <vt:lpstr>تعریف سطح بندی</vt:lpstr>
      <vt:lpstr>سطح اول:</vt:lpstr>
      <vt:lpstr>سطح اول:</vt:lpstr>
      <vt:lpstr>سطح اول</vt:lpstr>
      <vt:lpstr>سطح دوم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برنامه پزشک خانواده و نظام ارجاع</dc:title>
  <dc:creator>Apadana</dc:creator>
  <cp:lastModifiedBy>زهرا سورگي</cp:lastModifiedBy>
  <cp:revision>44</cp:revision>
  <dcterms:created xsi:type="dcterms:W3CDTF">2018-07-21T03:20:25Z</dcterms:created>
  <dcterms:modified xsi:type="dcterms:W3CDTF">2022-12-19T06:02:52Z</dcterms:modified>
</cp:coreProperties>
</file>